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52" r:id="rId3"/>
    <p:sldId id="353" r:id="rId4"/>
    <p:sldId id="341" r:id="rId5"/>
    <p:sldId id="342" r:id="rId6"/>
    <p:sldId id="343" r:id="rId7"/>
    <p:sldId id="344" r:id="rId8"/>
    <p:sldId id="345" r:id="rId9"/>
    <p:sldId id="318" r:id="rId10"/>
    <p:sldId id="349" r:id="rId11"/>
    <p:sldId id="347" r:id="rId12"/>
    <p:sldId id="297" r:id="rId13"/>
    <p:sldId id="298" r:id="rId14"/>
    <p:sldId id="299" r:id="rId15"/>
    <p:sldId id="300" r:id="rId16"/>
    <p:sldId id="301" r:id="rId17"/>
    <p:sldId id="338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49" d="100"/>
          <a:sy n="49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49823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03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32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89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86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0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D58D9A1-30A1-4BDC-AEBB-259D5F35F9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0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D58D9A1-30A1-4BDC-AEBB-259D5F35F9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D58D9A1-30A1-4BDC-AEBB-259D5F35F9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2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8321F-B7CD-4DDF-81CD-BD911BEFED7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1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74725" y="3030540"/>
            <a:ext cx="11055350" cy="20907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51040" y="5527678"/>
            <a:ext cx="9102726" cy="2492376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599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55600" y="5270500"/>
            <a:ext cx="12293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3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6070601" cy="1295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Google Shape;20;p5"/>
          <p:cNvSpPr txBox="1">
            <a:spLocks noGrp="1"/>
          </p:cNvSpPr>
          <p:nvPr>
            <p:ph type="body" sz="quarter" idx="13"/>
          </p:nvPr>
        </p:nvSpPr>
        <p:spPr>
          <a:xfrm>
            <a:off x="6578600" y="5270500"/>
            <a:ext cx="60706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700"/>
            </a:pPr>
            <a:endParaRPr/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50876" y="2182815"/>
            <a:ext cx="5745164" cy="9096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Google Shape;24;p6"/>
          <p:cNvSpPr txBox="1">
            <a:spLocks noGrp="1"/>
          </p:cNvSpPr>
          <p:nvPr>
            <p:ph type="body" sz="half" idx="13"/>
          </p:nvPr>
        </p:nvSpPr>
        <p:spPr>
          <a:xfrm>
            <a:off x="650876" y="3092450"/>
            <a:ext cx="5745165" cy="56197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51" name="Google Shape;25;p6"/>
          <p:cNvSpPr txBox="1">
            <a:spLocks noGrp="1"/>
          </p:cNvSpPr>
          <p:nvPr>
            <p:ph type="body" sz="quarter" idx="14"/>
          </p:nvPr>
        </p:nvSpPr>
        <p:spPr>
          <a:xfrm>
            <a:off x="6605589" y="2182815"/>
            <a:ext cx="5748338" cy="9096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 sz="3200" b="1"/>
            </a:pPr>
            <a:endParaRPr/>
          </a:p>
        </p:txBody>
      </p:sp>
      <p:sp>
        <p:nvSpPr>
          <p:cNvPr id="52" name="Google Shape;26;p6"/>
          <p:cNvSpPr txBox="1">
            <a:spLocks noGrp="1"/>
          </p:cNvSpPr>
          <p:nvPr>
            <p:ph type="body" sz="half" idx="15"/>
          </p:nvPr>
        </p:nvSpPr>
        <p:spPr>
          <a:xfrm>
            <a:off x="6605589" y="3092450"/>
            <a:ext cx="5748338" cy="56197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0875" y="388942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600" b="1"/>
            </a:lvl1pPr>
          </a:lstStyle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  <a:lvl2pPr>
              <a:defRPr sz="4200"/>
            </a:lvl2pPr>
            <a:lvl3pPr>
              <a:defRPr sz="4200"/>
            </a:lvl3pPr>
            <a:lvl4pPr>
              <a:defRPr sz="4200"/>
            </a:lvl4pPr>
            <a:lvl5pPr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Google Shape;33;p9"/>
          <p:cNvSpPr txBox="1">
            <a:spLocks noGrp="1"/>
          </p:cNvSpPr>
          <p:nvPr>
            <p:ph type="body" sz="half" idx="13"/>
          </p:nvPr>
        </p:nvSpPr>
        <p:spPr>
          <a:xfrm>
            <a:off x="650875" y="2041529"/>
            <a:ext cx="4278313" cy="66706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9526" y="6827838"/>
            <a:ext cx="7802565" cy="806451"/>
          </a:xfrm>
          <a:prstGeom prst="rect">
            <a:avLst/>
          </a:prstGeom>
        </p:spPr>
        <p:txBody>
          <a:bodyPr/>
          <a:lstStyle>
            <a:lvl1pPr>
              <a:defRPr sz="2600" b="1"/>
            </a:lvl1pPr>
          </a:lstStyle>
          <a:p>
            <a:r>
              <a:t>Текст заголовка</a:t>
            </a:r>
          </a:p>
        </p:txBody>
      </p:sp>
      <p:sp>
        <p:nvSpPr>
          <p:cNvPr id="86" name="Google Shape;36;p10"/>
          <p:cNvSpPr>
            <a:spLocks noGrp="1"/>
          </p:cNvSpPr>
          <p:nvPr>
            <p:ph type="pic" sz="half" idx="13"/>
          </p:nvPr>
        </p:nvSpPr>
        <p:spPr>
          <a:xfrm>
            <a:off x="2549526" y="871541"/>
            <a:ext cx="7802565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49526" y="7634288"/>
            <a:ext cx="7802565" cy="114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5854700" y="-228600"/>
            <a:ext cx="1295400" cy="12293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>
            <a:spLocks noGrp="1"/>
          </p:cNvSpPr>
          <p:nvPr>
            <p:ph type="title"/>
          </p:nvPr>
        </p:nvSpPr>
        <p:spPr>
          <a:xfrm rot="5400000">
            <a:off x="8851900" y="2768600"/>
            <a:ext cx="4521201" cy="30734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half" idx="1"/>
          </p:nvPr>
        </p:nvSpPr>
        <p:spPr>
          <a:xfrm rot="5400000">
            <a:off x="2628900" y="-228600"/>
            <a:ext cx="4521200" cy="9067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11704320" cy="64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22860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22860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2860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860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2860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860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2860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2860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48;p13"/>
          <p:cNvSpPr txBox="1">
            <a:spLocks noGrp="1"/>
          </p:cNvSpPr>
          <p:nvPr>
            <p:ph type="ctrTitle"/>
          </p:nvPr>
        </p:nvSpPr>
        <p:spPr>
          <a:xfrm>
            <a:off x="350259" y="2295728"/>
            <a:ext cx="12010533" cy="196498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5400" dirty="0"/>
              <a:t>М</a:t>
            </a:r>
            <a:r>
              <a:rPr sz="5400" dirty="0" err="1" smtClean="0"/>
              <a:t>аркировка</a:t>
            </a:r>
            <a:r>
              <a:rPr lang="ru-RU" sz="5400" dirty="0" smtClean="0"/>
              <a:t>. </a:t>
            </a:r>
            <a:br>
              <a:rPr lang="ru-RU" sz="5400" dirty="0" smtClean="0"/>
            </a:br>
            <a:r>
              <a:rPr lang="ru-RU" sz="5400" dirty="0" smtClean="0"/>
              <a:t>Опыт компании Первый БИТ.</a:t>
            </a:r>
            <a:endParaRPr sz="5400" dirty="0"/>
          </a:p>
        </p:txBody>
      </p:sp>
      <p:sp>
        <p:nvSpPr>
          <p:cNvPr id="116" name="TextBox 1"/>
          <p:cNvSpPr txBox="1"/>
          <p:nvPr/>
        </p:nvSpPr>
        <p:spPr>
          <a:xfrm>
            <a:off x="603178" y="6011899"/>
            <a:ext cx="343459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solidFill>
                  <a:srgbClr val="E50071"/>
                </a:solidFill>
              </a:defRPr>
            </a:pPr>
            <a:r>
              <a:rPr lang="ru-RU" dirty="0" smtClean="0"/>
              <a:t>ДМИТРИЙ БОЛТУНОВ</a:t>
            </a:r>
            <a:endParaRPr dirty="0"/>
          </a:p>
          <a:p>
            <a:pPr>
              <a:defRPr sz="2400"/>
            </a:pPr>
            <a:r>
              <a:rPr dirty="0" err="1" smtClean="0"/>
              <a:t>Эксперт</a:t>
            </a:r>
            <a:r>
              <a:rPr dirty="0" smtClean="0"/>
              <a:t> </a:t>
            </a:r>
            <a:r>
              <a:rPr dirty="0"/>
              <a:t>по </a:t>
            </a:r>
            <a:r>
              <a:rPr dirty="0" err="1"/>
              <a:t>маркировке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704289" y="175098"/>
            <a:ext cx="967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E50071"/>
                </a:solidFill>
                <a:latin typeface="+mn-lt"/>
              </a:rPr>
              <a:t>Проблемы и вопросы</a:t>
            </a:r>
            <a:endParaRPr lang="ru-RU" sz="4000" b="1" dirty="0">
              <a:solidFill>
                <a:srgbClr val="E5007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3020" y="1263069"/>
            <a:ext cx="11626159" cy="811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Когда нужно вводить в оборот?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Можно ли в один УПД помещать маркированный и немаркированный товар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Есть ли специальные требования к этикетке с </a:t>
            </a:r>
            <a:r>
              <a:rPr lang="en-US" sz="280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datamatrix</a:t>
            </a: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Что такое «доверительная приемка» и почему это плохо?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Сколько и как быстро можно заказать кодов маркировки?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Как получить бесплатные коды?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Что делать если у зарубежного производителя совсем нет никакой маркировки?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Нужно ли рознице и опту вступать в </a:t>
            </a:r>
            <a:r>
              <a:rPr lang="en-US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GS1</a:t>
            </a: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RUS</a:t>
            </a: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 Как быть комиссионерам?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Что делать с транспортным кодом? Можно его вывести из оборота?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704289" y="175098"/>
            <a:ext cx="967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E50071"/>
                </a:solidFill>
                <a:latin typeface="+mn-lt"/>
              </a:rPr>
              <a:t>Что сделано, что делается</a:t>
            </a:r>
            <a:endParaRPr lang="ru-RU" sz="4000" b="1" dirty="0">
              <a:solidFill>
                <a:srgbClr val="E5007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517" y="1658485"/>
            <a:ext cx="8597225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Умеем дружить 1С и зарубежное производство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Умеем маркировать за рубежом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Понимаем как работает логистика в России 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Понимаем как ввозят импортеры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Знаем как маркировать остатки</a:t>
            </a: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129" y="4958859"/>
            <a:ext cx="5870821" cy="33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3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Box 32"/>
          <p:cNvSpPr txBox="1"/>
          <p:nvPr/>
        </p:nvSpPr>
        <p:spPr>
          <a:xfrm>
            <a:off x="-877548" y="940978"/>
            <a:ext cx="9147290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4400" b="1">
                <a:solidFill>
                  <a:srgbClr val="E50071"/>
                </a:solidFill>
              </a:defRPr>
            </a:lvl1pPr>
          </a:lstStyle>
          <a:p>
            <a:r>
              <a:t>Услуга онлайн-диагностики</a:t>
            </a:r>
          </a:p>
        </p:txBody>
      </p:sp>
      <p:sp>
        <p:nvSpPr>
          <p:cNvPr id="455" name="TextBox 2"/>
          <p:cNvSpPr txBox="1"/>
          <p:nvPr/>
        </p:nvSpPr>
        <p:spPr>
          <a:xfrm>
            <a:off x="4935254" y="1891429"/>
            <a:ext cx="7753613" cy="6249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2007E"/>
              </a:buClr>
              <a:buSzPct val="100000"/>
              <a:buChar char="▪"/>
              <a:defRPr sz="2400"/>
            </a:pPr>
            <a:endParaRPr/>
          </a:p>
          <a:p>
            <a:pPr marL="342900" indent="-342900">
              <a:lnSpc>
                <a:spcPct val="150000"/>
              </a:lnSpc>
              <a:buClr>
                <a:srgbClr val="D2007E"/>
              </a:buClr>
              <a:buSzPct val="100000"/>
              <a:buFont typeface="Arial"/>
              <a:buChar char="•"/>
              <a:defRPr sz="2400"/>
            </a:pPr>
            <a:r>
              <a:t>Специалисты компании «Первый БИТ» проведут диагностику вашего оборудования и ПО на совместимость с системой маркировки </a:t>
            </a:r>
          </a:p>
          <a:p>
            <a:pPr marL="342900" indent="-342900">
              <a:lnSpc>
                <a:spcPct val="150000"/>
              </a:lnSpc>
              <a:buClr>
                <a:srgbClr val="D2007E"/>
              </a:buClr>
              <a:buSzPct val="100000"/>
              <a:buFont typeface="Arial"/>
              <a:buChar char="•"/>
              <a:defRPr sz="2400"/>
            </a:pPr>
            <a:endParaRPr/>
          </a:p>
          <a:p>
            <a:pPr marL="342900" indent="-342900">
              <a:lnSpc>
                <a:spcPct val="150000"/>
              </a:lnSpc>
              <a:buClr>
                <a:srgbClr val="D2007E"/>
              </a:buClr>
              <a:buSzPct val="100000"/>
              <a:buFont typeface="Arial"/>
              <a:buChar char="•"/>
              <a:defRPr sz="2400"/>
            </a:pPr>
            <a:endParaRPr/>
          </a:p>
          <a:p>
            <a:pPr marL="342900" indent="-342900">
              <a:lnSpc>
                <a:spcPct val="150000"/>
              </a:lnSpc>
              <a:buClr>
                <a:srgbClr val="D2007E"/>
              </a:buClr>
              <a:buSzPct val="100000"/>
              <a:buFont typeface="Arial"/>
              <a:buChar char="•"/>
              <a:defRPr sz="2400"/>
            </a:pPr>
            <a:r>
              <a:t>По итогам диагностики специалист предоставит рекомендацию о том, что не соответствует требованиям маркировки.</a:t>
            </a:r>
          </a:p>
          <a:p>
            <a:pPr>
              <a:lnSpc>
                <a:spcPct val="150000"/>
              </a:lnSpc>
              <a:defRPr sz="2400" b="1"/>
            </a:pPr>
            <a:endParaRPr/>
          </a:p>
          <a:p>
            <a:pPr>
              <a:lnSpc>
                <a:spcPct val="150000"/>
              </a:lnSpc>
              <a:defRPr sz="2400" b="1"/>
            </a:pPr>
            <a:endParaRPr/>
          </a:p>
          <a:p>
            <a:pPr>
              <a:lnSpc>
                <a:spcPct val="150000"/>
              </a:lnSpc>
              <a:defRPr sz="2400" b="1"/>
            </a:pPr>
            <a:r>
              <a:t>Стоимость: </a:t>
            </a:r>
            <a:r>
              <a:rPr>
                <a:solidFill>
                  <a:srgbClr val="E50071"/>
                </a:solidFill>
              </a:rPr>
              <a:t>БЕСПЛАТНО</a:t>
            </a:r>
          </a:p>
        </p:txBody>
      </p:sp>
      <p:pic>
        <p:nvPicPr>
          <p:cNvPr id="4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108" y="2079321"/>
            <a:ext cx="4120204" cy="220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149" y="4797469"/>
            <a:ext cx="3434284" cy="3434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rcRect t="1902"/>
          <a:stretch>
            <a:fillRect/>
          </a:stretch>
        </p:blipFill>
        <p:spPr>
          <a:xfrm>
            <a:off x="12526" y="2704727"/>
            <a:ext cx="3196882" cy="3033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rcRect t="10083"/>
          <a:stretch>
            <a:fillRect/>
          </a:stretch>
        </p:blipFill>
        <p:spPr>
          <a:xfrm>
            <a:off x="2873927" y="2754201"/>
            <a:ext cx="3356112" cy="298393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TextBox 32"/>
          <p:cNvSpPr txBox="1"/>
          <p:nvPr/>
        </p:nvSpPr>
        <p:spPr>
          <a:xfrm>
            <a:off x="12526" y="873986"/>
            <a:ext cx="12992273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882">
              <a:defRPr sz="4000" b="1">
                <a:solidFill>
                  <a:srgbClr val="E50071"/>
                </a:solidFill>
              </a:defRPr>
            </a:lvl1pPr>
          </a:lstStyle>
          <a:p>
            <a:r>
              <a:rPr dirty="0" err="1"/>
              <a:t>Рекомендации</a:t>
            </a:r>
            <a:r>
              <a:rPr dirty="0"/>
              <a:t> </a:t>
            </a:r>
            <a:r>
              <a:rPr dirty="0" err="1"/>
              <a:t>Первого</a:t>
            </a:r>
            <a:r>
              <a:rPr dirty="0"/>
              <a:t> </a:t>
            </a:r>
            <a:r>
              <a:rPr dirty="0" err="1"/>
              <a:t>Бита</a:t>
            </a:r>
            <a:r>
              <a:rPr dirty="0"/>
              <a:t> по </a:t>
            </a:r>
            <a:r>
              <a:rPr dirty="0" err="1" smtClean="0"/>
              <a:t>выбору</a:t>
            </a:r>
            <a:endParaRPr lang="ru-RU" dirty="0" smtClean="0"/>
          </a:p>
          <a:p>
            <a:r>
              <a:rPr dirty="0" err="1" smtClean="0"/>
              <a:t>сканеров</a:t>
            </a:r>
            <a:r>
              <a:rPr dirty="0" smtClean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маркировки</a:t>
            </a:r>
            <a:endParaRPr dirty="0"/>
          </a:p>
        </p:txBody>
      </p:sp>
      <p:sp>
        <p:nvSpPr>
          <p:cNvPr id="462" name="Прямоугольник 1"/>
          <p:cNvSpPr txBox="1"/>
          <p:nvPr/>
        </p:nvSpPr>
        <p:spPr>
          <a:xfrm>
            <a:off x="108551" y="5793382"/>
            <a:ext cx="2927257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dirty="0" err="1"/>
              <a:t>Ручной</a:t>
            </a:r>
            <a:r>
              <a:rPr dirty="0"/>
              <a:t> </a:t>
            </a:r>
            <a:r>
              <a:rPr dirty="0" err="1"/>
              <a:t>сканер</a:t>
            </a:r>
            <a:r>
              <a:rPr dirty="0"/>
              <a:t> 2D </a:t>
            </a:r>
            <a:endParaRPr lang="en-US" dirty="0" smtClean="0"/>
          </a:p>
          <a:p>
            <a:pPr algn="ctr">
              <a:defRPr sz="1900"/>
            </a:pPr>
            <a:r>
              <a:rPr b="1" dirty="0" smtClean="0"/>
              <a:t>Zebra </a:t>
            </a:r>
            <a:r>
              <a:rPr b="1" dirty="0"/>
              <a:t>DS2208</a:t>
            </a:r>
          </a:p>
        </p:txBody>
      </p:sp>
      <p:sp>
        <p:nvSpPr>
          <p:cNvPr id="463" name="Прямоугольник 5"/>
          <p:cNvSpPr txBox="1"/>
          <p:nvPr/>
        </p:nvSpPr>
        <p:spPr>
          <a:xfrm>
            <a:off x="3229232" y="5842557"/>
            <a:ext cx="3279430" cy="6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 err="1"/>
              <a:t>Сканер</a:t>
            </a:r>
            <a:r>
              <a:rPr dirty="0"/>
              <a:t> 2D </a:t>
            </a:r>
            <a:r>
              <a:rPr dirty="0" err="1"/>
              <a:t>штрих-кодов</a:t>
            </a:r>
            <a:r>
              <a:rPr dirty="0"/>
              <a:t> </a:t>
            </a:r>
            <a:r>
              <a:rPr b="1" dirty="0"/>
              <a:t>Honeywell HH400</a:t>
            </a:r>
          </a:p>
        </p:txBody>
      </p:sp>
      <p:sp>
        <p:nvSpPr>
          <p:cNvPr id="464" name="Прямоугольник 6"/>
          <p:cNvSpPr txBox="1"/>
          <p:nvPr/>
        </p:nvSpPr>
        <p:spPr>
          <a:xfrm>
            <a:off x="6446529" y="5841444"/>
            <a:ext cx="3636255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dirty="0" err="1"/>
              <a:t>Стационарный</a:t>
            </a:r>
            <a:r>
              <a:rPr dirty="0"/>
              <a:t> 2D </a:t>
            </a:r>
            <a:r>
              <a:rPr dirty="0" err="1"/>
              <a:t>сканер</a:t>
            </a:r>
            <a:r>
              <a:rPr dirty="0"/>
              <a:t> </a:t>
            </a:r>
            <a:endParaRPr lang="en-US" dirty="0" smtClean="0"/>
          </a:p>
          <a:p>
            <a:pPr algn="ctr">
              <a:defRPr sz="1900"/>
            </a:pPr>
            <a:r>
              <a:rPr b="1" dirty="0" smtClean="0"/>
              <a:t>ZEBRA </a:t>
            </a:r>
            <a:r>
              <a:rPr b="1" dirty="0"/>
              <a:t>DS 9208</a:t>
            </a:r>
          </a:p>
        </p:txBody>
      </p:sp>
      <p:pic>
        <p:nvPicPr>
          <p:cNvPr id="46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2810" y="2917113"/>
            <a:ext cx="1827203" cy="2706968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Прямоугольник 8"/>
          <p:cNvSpPr txBox="1"/>
          <p:nvPr/>
        </p:nvSpPr>
        <p:spPr>
          <a:xfrm>
            <a:off x="7304153" y="6713064"/>
            <a:ext cx="206811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/>
            </a:lvl1pPr>
          </a:lstStyle>
          <a:p>
            <a:r>
              <a:rPr dirty="0"/>
              <a:t>8 </a:t>
            </a:r>
            <a:r>
              <a:rPr lang="ru-RU" dirty="0" smtClean="0"/>
              <a:t>4</a:t>
            </a:r>
            <a:r>
              <a:rPr dirty="0" smtClean="0"/>
              <a:t>00 </a:t>
            </a:r>
            <a:r>
              <a:rPr dirty="0"/>
              <a:t>р.</a:t>
            </a:r>
          </a:p>
        </p:txBody>
      </p:sp>
      <p:sp>
        <p:nvSpPr>
          <p:cNvPr id="467" name="Прямоугольник 15"/>
          <p:cNvSpPr txBox="1"/>
          <p:nvPr/>
        </p:nvSpPr>
        <p:spPr>
          <a:xfrm>
            <a:off x="3035808" y="6652151"/>
            <a:ext cx="341072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/>
            </a:pPr>
            <a:r>
              <a:rPr dirty="0"/>
              <a:t>4 000 р.</a:t>
            </a:r>
          </a:p>
          <a:p>
            <a:pPr algn="ctr">
              <a:defRPr sz="2400" b="1">
                <a:solidFill>
                  <a:srgbClr val="E50071"/>
                </a:solidFill>
              </a:defRPr>
            </a:pPr>
            <a:endParaRPr dirty="0"/>
          </a:p>
          <a:p>
            <a:pPr algn="ctr">
              <a:defRPr sz="2000" b="1">
                <a:solidFill>
                  <a:srgbClr val="E50071"/>
                </a:solidFill>
              </a:defRPr>
            </a:pPr>
            <a:r>
              <a:rPr sz="1800" dirty="0"/>
              <a:t>СПЕЦЦЕНА по TRADE-IN </a:t>
            </a:r>
          </a:p>
          <a:p>
            <a:pPr algn="ctr">
              <a:defRPr sz="2000" b="1">
                <a:solidFill>
                  <a:srgbClr val="E50071"/>
                </a:solidFill>
              </a:defRPr>
            </a:pPr>
            <a:r>
              <a:rPr dirty="0"/>
              <a:t>2 999 р.</a:t>
            </a:r>
          </a:p>
        </p:txBody>
      </p:sp>
      <p:sp>
        <p:nvSpPr>
          <p:cNvPr id="468" name="Прямоугольник 16"/>
          <p:cNvSpPr txBox="1"/>
          <p:nvPr/>
        </p:nvSpPr>
        <p:spPr>
          <a:xfrm>
            <a:off x="12526" y="6652151"/>
            <a:ext cx="2925746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/>
            </a:pPr>
            <a:r>
              <a:rPr dirty="0"/>
              <a:t>4 900 р.</a:t>
            </a:r>
          </a:p>
          <a:p>
            <a:pPr>
              <a:defRPr sz="2400" b="1">
                <a:solidFill>
                  <a:srgbClr val="EB4B90"/>
                </a:solidFill>
              </a:defRPr>
            </a:pPr>
            <a:endParaRPr dirty="0"/>
          </a:p>
          <a:p>
            <a:pPr algn="ctr">
              <a:defRPr sz="2000" b="1">
                <a:solidFill>
                  <a:srgbClr val="E50071"/>
                </a:solidFill>
              </a:defRPr>
            </a:pPr>
            <a:r>
              <a:rPr sz="1800" dirty="0"/>
              <a:t>СПЕЦЦЕНА по TRADE-IN </a:t>
            </a:r>
          </a:p>
          <a:p>
            <a:pPr algn="ctr">
              <a:defRPr sz="2000" b="1">
                <a:solidFill>
                  <a:srgbClr val="E50071"/>
                </a:solidFill>
              </a:defRPr>
            </a:pPr>
            <a:r>
              <a:rPr dirty="0"/>
              <a:t>3 899 р.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82784" y="2867948"/>
            <a:ext cx="2341374" cy="2805299"/>
          </a:xfrm>
          <a:prstGeom prst="rect">
            <a:avLst/>
          </a:prstGeom>
        </p:spPr>
      </p:pic>
      <p:sp>
        <p:nvSpPr>
          <p:cNvPr id="13" name="Прямоугольник 6"/>
          <p:cNvSpPr txBox="1"/>
          <p:nvPr/>
        </p:nvSpPr>
        <p:spPr>
          <a:xfrm>
            <a:off x="9498419" y="5841444"/>
            <a:ext cx="3636255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dirty="0" smtClean="0"/>
              <a:t>Беспроводной сканер </a:t>
            </a:r>
            <a:r>
              <a:rPr dirty="0" smtClean="0"/>
              <a:t> </a:t>
            </a:r>
            <a:endParaRPr lang="en-US" dirty="0" smtClean="0"/>
          </a:p>
          <a:p>
            <a:pPr algn="ctr">
              <a:defRPr sz="1900"/>
            </a:pPr>
            <a:r>
              <a:rPr b="1" dirty="0" smtClean="0"/>
              <a:t>ZEBRA </a:t>
            </a:r>
            <a:r>
              <a:rPr b="1" dirty="0"/>
              <a:t>DS </a:t>
            </a:r>
            <a:r>
              <a:rPr lang="ru-RU" b="1" dirty="0" smtClean="0"/>
              <a:t>2</a:t>
            </a:r>
            <a:r>
              <a:rPr b="1" dirty="0" smtClean="0"/>
              <a:t>2</a:t>
            </a:r>
            <a:r>
              <a:rPr lang="ru-RU" b="1" dirty="0" smtClean="0"/>
              <a:t>7</a:t>
            </a:r>
            <a:r>
              <a:rPr b="1" dirty="0" smtClean="0"/>
              <a:t>8</a:t>
            </a:r>
            <a:endParaRPr b="1" dirty="0"/>
          </a:p>
        </p:txBody>
      </p:sp>
      <p:sp>
        <p:nvSpPr>
          <p:cNvPr id="14" name="Прямоугольник 8"/>
          <p:cNvSpPr txBox="1"/>
          <p:nvPr/>
        </p:nvSpPr>
        <p:spPr>
          <a:xfrm>
            <a:off x="10356043" y="6713064"/>
            <a:ext cx="206811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/>
            </a:lvl1pPr>
          </a:lstStyle>
          <a:p>
            <a:r>
              <a:rPr lang="ru-RU" dirty="0" smtClean="0"/>
              <a:t>15 0</a:t>
            </a:r>
            <a:r>
              <a:rPr dirty="0" smtClean="0"/>
              <a:t>00 </a:t>
            </a:r>
            <a:r>
              <a:rPr dirty="0"/>
              <a:t>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60;p15"/>
          <p:cNvSpPr txBox="1">
            <a:spLocks noGrp="1"/>
          </p:cNvSpPr>
          <p:nvPr>
            <p:ph type="body" sz="quarter" idx="1"/>
          </p:nvPr>
        </p:nvSpPr>
        <p:spPr>
          <a:xfrm>
            <a:off x="3212081" y="344723"/>
            <a:ext cx="12710619" cy="906304"/>
          </a:xfrm>
          <a:prstGeom prst="rect">
            <a:avLst/>
          </a:prstGeom>
        </p:spPr>
        <p:txBody>
          <a:bodyPr/>
          <a:lstStyle/>
          <a:p>
            <a:pPr marL="0">
              <a:defRPr sz="54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АКЦИЯ TRADE-IN</a:t>
            </a:r>
          </a:p>
        </p:txBody>
      </p:sp>
      <p:sp>
        <p:nvSpPr>
          <p:cNvPr id="471" name="TextBox 4"/>
          <p:cNvSpPr txBox="1"/>
          <p:nvPr/>
        </p:nvSpPr>
        <p:spPr>
          <a:xfrm>
            <a:off x="589388" y="1524457"/>
            <a:ext cx="11411213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solidFill>
                  <a:srgbClr val="E50071"/>
                </a:solidFill>
              </a:defRPr>
            </a:pPr>
            <a:r>
              <a:t>Сдайте ЛЮБОЙ старый сканер и получите НОВЫЙ 2D сканер для маркировки со скидкой 1000 рублей</a:t>
            </a:r>
          </a:p>
        </p:txBody>
      </p:sp>
      <p:pic>
        <p:nvPicPr>
          <p:cNvPr id="472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49005" flipH="1">
            <a:off x="579108" y="3321568"/>
            <a:ext cx="1882782" cy="3156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151" y="3066849"/>
            <a:ext cx="3293685" cy="329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4666" y="3794171"/>
            <a:ext cx="1814575" cy="34207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Выгнутая вниз стрелка 8"/>
          <p:cNvGrpSpPr/>
          <p:nvPr/>
        </p:nvGrpSpPr>
        <p:grpSpPr>
          <a:xfrm>
            <a:off x="2605413" y="5574081"/>
            <a:ext cx="2245117" cy="932285"/>
            <a:chOff x="0" y="0"/>
            <a:chExt cx="2245116" cy="932283"/>
          </a:xfrm>
        </p:grpSpPr>
        <p:sp>
          <p:nvSpPr>
            <p:cNvPr id="475" name="Фигура"/>
            <p:cNvSpPr/>
            <p:nvPr/>
          </p:nvSpPr>
          <p:spPr>
            <a:xfrm>
              <a:off x="0" y="0"/>
              <a:ext cx="2245117" cy="93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7" extrusionOk="0">
                  <a:moveTo>
                    <a:pt x="19652" y="0"/>
                  </a:moveTo>
                  <a:lnTo>
                    <a:pt x="21600" y="5127"/>
                  </a:lnTo>
                  <a:lnTo>
                    <a:pt x="20479" y="5127"/>
                  </a:lnTo>
                  <a:cubicBezTo>
                    <a:pt x="19317" y="15087"/>
                    <a:pt x="15000" y="21600"/>
                    <a:pt x="10387" y="20355"/>
                  </a:cubicBezTo>
                  <a:lnTo>
                    <a:pt x="10387" y="20355"/>
                  </a:lnTo>
                  <a:cubicBezTo>
                    <a:pt x="14169" y="19335"/>
                    <a:pt x="17284" y="13293"/>
                    <a:pt x="18237" y="5127"/>
                  </a:cubicBezTo>
                  <a:lnTo>
                    <a:pt x="17116" y="5127"/>
                  </a:lnTo>
                  <a:close/>
                  <a:moveTo>
                    <a:pt x="9265" y="20506"/>
                  </a:moveTo>
                  <a:cubicBezTo>
                    <a:pt x="4148" y="20506"/>
                    <a:pt x="0" y="11325"/>
                    <a:pt x="0" y="0"/>
                  </a:cubicBezTo>
                  <a:lnTo>
                    <a:pt x="2242" y="0"/>
                  </a:lnTo>
                  <a:cubicBezTo>
                    <a:pt x="2242" y="11325"/>
                    <a:pt x="6390" y="20506"/>
                    <a:pt x="11508" y="205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76" name="Фигура"/>
            <p:cNvSpPr/>
            <p:nvPr/>
          </p:nvSpPr>
          <p:spPr>
            <a:xfrm>
              <a:off x="0" y="0"/>
              <a:ext cx="1196113" cy="93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1" y="21600"/>
                  </a:moveTo>
                  <a:cubicBezTo>
                    <a:pt x="7786" y="21600"/>
                    <a:pt x="0" y="11929"/>
                    <a:pt x="0" y="0"/>
                  </a:cubicBezTo>
                  <a:lnTo>
                    <a:pt x="4209" y="0"/>
                  </a:lnTo>
                  <a:cubicBezTo>
                    <a:pt x="4209" y="11929"/>
                    <a:pt x="1199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77" name="Линия"/>
            <p:cNvSpPr/>
            <p:nvPr/>
          </p:nvSpPr>
          <p:spPr>
            <a:xfrm>
              <a:off x="0" y="0"/>
              <a:ext cx="2245117" cy="93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87" y="21441"/>
                  </a:moveTo>
                  <a:lnTo>
                    <a:pt x="10387" y="21441"/>
                  </a:lnTo>
                  <a:cubicBezTo>
                    <a:pt x="14169" y="20366"/>
                    <a:pt x="17284" y="14002"/>
                    <a:pt x="18237" y="5400"/>
                  </a:cubicBezTo>
                  <a:lnTo>
                    <a:pt x="17116" y="5400"/>
                  </a:lnTo>
                  <a:lnTo>
                    <a:pt x="19652" y="0"/>
                  </a:lnTo>
                  <a:lnTo>
                    <a:pt x="21600" y="5400"/>
                  </a:lnTo>
                  <a:lnTo>
                    <a:pt x="20479" y="5400"/>
                  </a:lnTo>
                  <a:cubicBezTo>
                    <a:pt x="19423" y="14937"/>
                    <a:pt x="15733" y="21600"/>
                    <a:pt x="11508" y="21600"/>
                  </a:cubicBezTo>
                  <a:lnTo>
                    <a:pt x="9265" y="21600"/>
                  </a:lnTo>
                  <a:cubicBezTo>
                    <a:pt x="4148" y="21600"/>
                    <a:pt x="0" y="11929"/>
                    <a:pt x="0" y="0"/>
                  </a:cubicBezTo>
                  <a:lnTo>
                    <a:pt x="2242" y="0"/>
                  </a:lnTo>
                  <a:cubicBezTo>
                    <a:pt x="2242" y="11929"/>
                    <a:pt x="6390" y="21600"/>
                    <a:pt x="11508" y="21600"/>
                  </a:cubicBezTo>
                </a:path>
              </a:pathLst>
            </a:custGeom>
            <a:noFill/>
            <a:ln w="25400" cap="flat">
              <a:solidFill>
                <a:srgbClr val="024A8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479" name="TextBox 9"/>
          <p:cNvSpPr txBox="1"/>
          <p:nvPr/>
        </p:nvSpPr>
        <p:spPr>
          <a:xfrm>
            <a:off x="8882487" y="3801629"/>
            <a:ext cx="4122314" cy="462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/>
            </a:pPr>
            <a:r>
              <a:t>Сканеры, предлагаемые в рамках Трейд-ин:</a:t>
            </a:r>
          </a:p>
          <a:p>
            <a:pPr>
              <a:defRPr sz="1800" b="1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Учувствуют только две модели Zebra DS2208 и Honeywell HH400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Читают все коды маркировки (табак, лекарства, обувь, парфюмерия, одежда и другие)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Читают коды алкогольных марок (подходят для ЕГАИС)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Читают линейные коды, в том числе EAN13, EAN128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Рекомендованы ЦРПТ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100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100"/>
            </a:pPr>
            <a:endParaRPr/>
          </a:p>
        </p:txBody>
      </p:sp>
      <p:grpSp>
        <p:nvGrpSpPr>
          <p:cNvPr id="483" name="Выгнутая вверх стрелка 10"/>
          <p:cNvGrpSpPr/>
          <p:nvPr/>
        </p:nvGrpSpPr>
        <p:grpSpPr>
          <a:xfrm>
            <a:off x="2636284" y="3566276"/>
            <a:ext cx="2215526" cy="805365"/>
            <a:chOff x="0" y="0"/>
            <a:chExt cx="2215525" cy="805364"/>
          </a:xfrm>
        </p:grpSpPr>
        <p:sp>
          <p:nvSpPr>
            <p:cNvPr id="480" name="Фигура"/>
            <p:cNvSpPr/>
            <p:nvPr/>
          </p:nvSpPr>
          <p:spPr>
            <a:xfrm flipH="1">
              <a:off x="0" y="0"/>
              <a:ext cx="2215526" cy="80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21600"/>
                  </a:moveTo>
                  <a:lnTo>
                    <a:pt x="17674" y="16200"/>
                  </a:lnTo>
                  <a:lnTo>
                    <a:pt x="18656" y="16200"/>
                  </a:lnTo>
                  <a:lnTo>
                    <a:pt x="18656" y="16200"/>
                  </a:lnTo>
                  <a:cubicBezTo>
                    <a:pt x="17575" y="6663"/>
                    <a:pt x="13800" y="0"/>
                    <a:pt x="9478" y="0"/>
                  </a:cubicBezTo>
                  <a:lnTo>
                    <a:pt x="11441" y="0"/>
                  </a:lnTo>
                  <a:cubicBezTo>
                    <a:pt x="15763" y="0"/>
                    <a:pt x="19538" y="6663"/>
                    <a:pt x="20619" y="16200"/>
                  </a:cubicBezTo>
                  <a:lnTo>
                    <a:pt x="21600" y="16200"/>
                  </a:lnTo>
                  <a:close/>
                  <a:moveTo>
                    <a:pt x="10460" y="116"/>
                  </a:moveTo>
                  <a:lnTo>
                    <a:pt x="10460" y="116"/>
                  </a:lnTo>
                  <a:cubicBezTo>
                    <a:pt x="5631" y="1262"/>
                    <a:pt x="1963" y="10537"/>
                    <a:pt x="1963" y="21600"/>
                  </a:cubicBezTo>
                  <a:lnTo>
                    <a:pt x="0" y="21600"/>
                  </a:lnTo>
                  <a:cubicBezTo>
                    <a:pt x="0" y="9671"/>
                    <a:pt x="4244" y="0"/>
                    <a:pt x="9478" y="0"/>
                  </a:cubicBezTo>
                  <a:cubicBezTo>
                    <a:pt x="9806" y="0"/>
                    <a:pt x="10134" y="39"/>
                    <a:pt x="10460" y="11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81" name="Фигура"/>
            <p:cNvSpPr/>
            <p:nvPr/>
          </p:nvSpPr>
          <p:spPr>
            <a:xfrm flipH="1">
              <a:off x="1142661" y="0"/>
              <a:ext cx="1072864" cy="80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6"/>
                  </a:moveTo>
                  <a:lnTo>
                    <a:pt x="21600" y="116"/>
                  </a:lnTo>
                  <a:cubicBezTo>
                    <a:pt x="11629" y="1262"/>
                    <a:pt x="4054" y="10537"/>
                    <a:pt x="4054" y="21600"/>
                  </a:cubicBezTo>
                  <a:lnTo>
                    <a:pt x="0" y="21600"/>
                  </a:lnTo>
                  <a:cubicBezTo>
                    <a:pt x="0" y="9671"/>
                    <a:pt x="8763" y="0"/>
                    <a:pt x="19573" y="0"/>
                  </a:cubicBezTo>
                  <a:cubicBezTo>
                    <a:pt x="20250" y="0"/>
                    <a:pt x="20927" y="39"/>
                    <a:pt x="21600" y="11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82" name="Линия"/>
            <p:cNvSpPr/>
            <p:nvPr/>
          </p:nvSpPr>
          <p:spPr>
            <a:xfrm flipH="1">
              <a:off x="0" y="0"/>
              <a:ext cx="2215526" cy="80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0" y="116"/>
                  </a:moveTo>
                  <a:lnTo>
                    <a:pt x="10460" y="116"/>
                  </a:lnTo>
                  <a:cubicBezTo>
                    <a:pt x="5631" y="1262"/>
                    <a:pt x="1963" y="10537"/>
                    <a:pt x="1963" y="21600"/>
                  </a:cubicBezTo>
                  <a:lnTo>
                    <a:pt x="0" y="21600"/>
                  </a:lnTo>
                  <a:cubicBezTo>
                    <a:pt x="0" y="9671"/>
                    <a:pt x="4244" y="0"/>
                    <a:pt x="9478" y="0"/>
                  </a:cubicBezTo>
                  <a:lnTo>
                    <a:pt x="11441" y="0"/>
                  </a:lnTo>
                  <a:cubicBezTo>
                    <a:pt x="15763" y="0"/>
                    <a:pt x="19538" y="6663"/>
                    <a:pt x="20619" y="16200"/>
                  </a:cubicBezTo>
                  <a:lnTo>
                    <a:pt x="21600" y="16200"/>
                  </a:lnTo>
                  <a:lnTo>
                    <a:pt x="19938" y="21600"/>
                  </a:lnTo>
                  <a:lnTo>
                    <a:pt x="17674" y="16200"/>
                  </a:lnTo>
                  <a:lnTo>
                    <a:pt x="18656" y="16200"/>
                  </a:lnTo>
                  <a:lnTo>
                    <a:pt x="18656" y="16200"/>
                  </a:lnTo>
                  <a:cubicBezTo>
                    <a:pt x="17575" y="6663"/>
                    <a:pt x="13800" y="0"/>
                    <a:pt x="9478" y="0"/>
                  </a:cubicBezTo>
                </a:path>
              </a:pathLst>
            </a:custGeom>
            <a:noFill/>
            <a:ln w="25400" cap="flat">
              <a:solidFill>
                <a:srgbClr val="024A8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484" name="TextBox 11"/>
          <p:cNvSpPr txBox="1"/>
          <p:nvPr/>
        </p:nvSpPr>
        <p:spPr>
          <a:xfrm>
            <a:off x="5262274" y="2466536"/>
            <a:ext cx="207851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Honeywell HH400</a:t>
            </a:r>
          </a:p>
        </p:txBody>
      </p:sp>
      <p:sp>
        <p:nvSpPr>
          <p:cNvPr id="485" name="TextBox 12"/>
          <p:cNvSpPr txBox="1"/>
          <p:nvPr/>
        </p:nvSpPr>
        <p:spPr>
          <a:xfrm>
            <a:off x="7580686" y="2921080"/>
            <a:ext cx="171876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Zebra DS2208</a:t>
            </a:r>
          </a:p>
        </p:txBody>
      </p:sp>
      <p:sp>
        <p:nvSpPr>
          <p:cNvPr id="486" name="TextBox 13"/>
          <p:cNvSpPr txBox="1"/>
          <p:nvPr/>
        </p:nvSpPr>
        <p:spPr>
          <a:xfrm>
            <a:off x="2458873" y="4338978"/>
            <a:ext cx="2612633" cy="1353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39508A"/>
                </a:solidFill>
              </a:defRPr>
            </a:pPr>
            <a:r>
              <a:t>TRADE-IN -</a:t>
            </a:r>
          </a:p>
          <a:p>
            <a:pPr algn="ctr">
              <a:defRPr sz="1800">
                <a:solidFill>
                  <a:srgbClr val="39508A"/>
                </a:solidFill>
              </a:defRPr>
            </a:pPr>
            <a:r>
              <a:t>СТАРОЕ</a:t>
            </a:r>
            <a:br/>
            <a:r>
              <a:rPr sz="2400" b="1"/>
              <a:t>МЕНЯЕМ НА</a:t>
            </a:r>
            <a:br>
              <a:rPr sz="2400" b="1"/>
            </a:br>
            <a:r>
              <a:rPr sz="2000"/>
              <a:t>НОВОЕ</a:t>
            </a:r>
          </a:p>
        </p:txBody>
      </p:sp>
      <p:sp>
        <p:nvSpPr>
          <p:cNvPr id="487" name="TextBox 14"/>
          <p:cNvSpPr txBox="1"/>
          <p:nvPr/>
        </p:nvSpPr>
        <p:spPr>
          <a:xfrm>
            <a:off x="427581" y="2651843"/>
            <a:ext cx="1836204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Старый сканер</a:t>
            </a:r>
          </a:p>
        </p:txBody>
      </p:sp>
      <p:sp>
        <p:nvSpPr>
          <p:cNvPr id="488" name="TextBox 15"/>
          <p:cNvSpPr txBox="1"/>
          <p:nvPr/>
        </p:nvSpPr>
        <p:spPr>
          <a:xfrm>
            <a:off x="367075" y="6613105"/>
            <a:ext cx="5486401" cy="3539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/>
            </a:pPr>
            <a:r>
              <a:t>Требования к сканеру для сдачи:</a:t>
            </a:r>
          </a:p>
          <a:p>
            <a:pPr>
              <a:defRPr sz="1800" b="1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Любой производитель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Любой тип 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Любая комплектация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800"/>
            </a:pPr>
            <a:r>
              <a:t>Не важно рабочий или нет</a:t>
            </a:r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2000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2000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2000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2000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600"/>
            </a:pPr>
            <a:endParaRPr/>
          </a:p>
          <a:p>
            <a:pPr marL="285750" indent="-285750">
              <a:buClr>
                <a:srgbClr val="000000"/>
              </a:buClr>
              <a:buSzPct val="100000"/>
              <a:buChar char="-"/>
              <a:defRPr sz="1600"/>
            </a:pPr>
            <a:endParaRPr/>
          </a:p>
        </p:txBody>
      </p:sp>
      <p:sp>
        <p:nvSpPr>
          <p:cNvPr id="489" name="Прямоугольник 16"/>
          <p:cNvSpPr txBox="1"/>
          <p:nvPr/>
        </p:nvSpPr>
        <p:spPr>
          <a:xfrm>
            <a:off x="4953892" y="6091596"/>
            <a:ext cx="4840963" cy="185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solidFill>
                  <a:srgbClr val="E50071"/>
                </a:solidFill>
              </a:defRPr>
            </a:pPr>
            <a:r>
              <a:t>2 999 руб.</a:t>
            </a:r>
          </a:p>
          <a:p>
            <a:pPr>
              <a:defRPr sz="2400" b="1">
                <a:solidFill>
                  <a:srgbClr val="EB4B90"/>
                </a:solidFill>
              </a:defRPr>
            </a:pPr>
            <a:endParaRPr/>
          </a:p>
          <a:p>
            <a:pPr>
              <a:defRPr sz="2400" b="1">
                <a:solidFill>
                  <a:srgbClr val="FF0066"/>
                </a:solidFill>
              </a:defRPr>
            </a:pPr>
            <a:r>
              <a:t>			</a:t>
            </a:r>
          </a:p>
          <a:p>
            <a:pPr>
              <a:defRPr sz="2400" b="1">
                <a:solidFill>
                  <a:srgbClr val="FF0066"/>
                </a:solidFill>
              </a:defRPr>
            </a:pPr>
            <a:r>
              <a:t>		    </a:t>
            </a:r>
            <a:r>
              <a:rPr>
                <a:solidFill>
                  <a:srgbClr val="E50071"/>
                </a:solidFill>
              </a:rPr>
              <a:t>3 899 руб.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Прямоугольник 1"/>
          <p:cNvSpPr txBox="1"/>
          <p:nvPr/>
        </p:nvSpPr>
        <p:spPr>
          <a:xfrm>
            <a:off x="-400864" y="6476596"/>
            <a:ext cx="3912396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t>Терминал сбора данных </a:t>
            </a:r>
          </a:p>
          <a:p>
            <a:pPr algn="ctr">
              <a:defRPr sz="1800" b="1"/>
            </a:pPr>
            <a:r>
              <a:t>AТОЛ Smart.Lite</a:t>
            </a:r>
          </a:p>
        </p:txBody>
      </p:sp>
      <p:sp>
        <p:nvSpPr>
          <p:cNvPr id="492" name="Прямоугольник 5"/>
          <p:cNvSpPr txBox="1"/>
          <p:nvPr/>
        </p:nvSpPr>
        <p:spPr>
          <a:xfrm>
            <a:off x="3109992" y="6478280"/>
            <a:ext cx="3314768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t>Терминал сбора данных </a:t>
            </a:r>
            <a:r>
              <a:rPr b="1"/>
              <a:t>Honeywell EDA50K</a:t>
            </a:r>
          </a:p>
        </p:txBody>
      </p:sp>
      <p:sp>
        <p:nvSpPr>
          <p:cNvPr id="493" name="Прямоугольник 6"/>
          <p:cNvSpPr txBox="1"/>
          <p:nvPr/>
        </p:nvSpPr>
        <p:spPr>
          <a:xfrm>
            <a:off x="9660357" y="6476596"/>
            <a:ext cx="3702222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t>Терминал сбора данных </a:t>
            </a:r>
          </a:p>
          <a:p>
            <a:pPr algn="ctr">
              <a:defRPr sz="1800" b="1"/>
            </a:pPr>
            <a:r>
              <a:t>Zebra (Symbol) MC32N0</a:t>
            </a:r>
          </a:p>
        </p:txBody>
      </p:sp>
      <p:sp>
        <p:nvSpPr>
          <p:cNvPr id="494" name="Прямоугольник 8"/>
          <p:cNvSpPr txBox="1"/>
          <p:nvPr/>
        </p:nvSpPr>
        <p:spPr>
          <a:xfrm>
            <a:off x="9820813" y="7480120"/>
            <a:ext cx="26463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E50071"/>
                </a:solidFill>
              </a:defRPr>
            </a:lvl1pPr>
          </a:lstStyle>
          <a:p>
            <a:r>
              <a:rPr lang="en-US" dirty="0" smtClean="0"/>
              <a:t>111</a:t>
            </a:r>
            <a:r>
              <a:rPr dirty="0" smtClean="0"/>
              <a:t> </a:t>
            </a:r>
            <a:r>
              <a:rPr dirty="0"/>
              <a:t>000 р.</a:t>
            </a:r>
          </a:p>
        </p:txBody>
      </p:sp>
      <p:sp>
        <p:nvSpPr>
          <p:cNvPr id="495" name="Прямоугольник 14"/>
          <p:cNvSpPr txBox="1"/>
          <p:nvPr/>
        </p:nvSpPr>
        <p:spPr>
          <a:xfrm>
            <a:off x="6642699" y="7480118"/>
            <a:ext cx="266448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E50071"/>
                </a:solidFill>
              </a:defRPr>
            </a:pPr>
            <a:r>
              <a:rPr dirty="0" smtClean="0"/>
              <a:t>4</a:t>
            </a:r>
            <a:r>
              <a:rPr lang="en-US" dirty="0" smtClean="0"/>
              <a:t>1</a:t>
            </a:r>
            <a:r>
              <a:rPr dirty="0" smtClean="0"/>
              <a:t> </a:t>
            </a:r>
            <a:r>
              <a:rPr lang="en-US" dirty="0" smtClean="0"/>
              <a:t>8</a:t>
            </a:r>
            <a:r>
              <a:rPr dirty="0" smtClean="0"/>
              <a:t>00 </a:t>
            </a:r>
            <a:r>
              <a:rPr dirty="0"/>
              <a:t>р.</a:t>
            </a:r>
          </a:p>
        </p:txBody>
      </p:sp>
      <p:sp>
        <p:nvSpPr>
          <p:cNvPr id="496" name="Прямоугольник 15"/>
          <p:cNvSpPr txBox="1"/>
          <p:nvPr/>
        </p:nvSpPr>
        <p:spPr>
          <a:xfrm>
            <a:off x="3498351" y="7480120"/>
            <a:ext cx="238846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E50071"/>
                </a:solidFill>
              </a:defRPr>
            </a:pPr>
            <a:r>
              <a:rPr dirty="0" smtClean="0"/>
              <a:t>3</a:t>
            </a:r>
            <a:r>
              <a:rPr lang="en-US" dirty="0" smtClean="0"/>
              <a:t>6</a:t>
            </a:r>
            <a:r>
              <a:rPr dirty="0" smtClean="0"/>
              <a:t> </a:t>
            </a:r>
            <a:r>
              <a:rPr lang="en-US" dirty="0" smtClean="0"/>
              <a:t>3</a:t>
            </a:r>
            <a:r>
              <a:rPr dirty="0" smtClean="0"/>
              <a:t>00 </a:t>
            </a:r>
            <a:r>
              <a:rPr dirty="0"/>
              <a:t>р</a:t>
            </a:r>
            <a:r>
              <a:rPr dirty="0">
                <a:solidFill>
                  <a:srgbClr val="EB4B90"/>
                </a:solidFill>
              </a:rPr>
              <a:t>.</a:t>
            </a:r>
          </a:p>
        </p:txBody>
      </p:sp>
      <p:sp>
        <p:nvSpPr>
          <p:cNvPr id="497" name="Прямоугольник 16"/>
          <p:cNvSpPr txBox="1"/>
          <p:nvPr/>
        </p:nvSpPr>
        <p:spPr>
          <a:xfrm>
            <a:off x="98059" y="7480120"/>
            <a:ext cx="264441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E50071"/>
                </a:solidFill>
              </a:defRPr>
            </a:pPr>
            <a:r>
              <a:t>24 700 р.</a:t>
            </a:r>
          </a:p>
        </p:txBody>
      </p:sp>
      <p:pic>
        <p:nvPicPr>
          <p:cNvPr id="49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2699" y="2300043"/>
            <a:ext cx="2889106" cy="4333659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Прямоугольник 4"/>
          <p:cNvSpPr txBox="1"/>
          <p:nvPr/>
        </p:nvSpPr>
        <p:spPr>
          <a:xfrm>
            <a:off x="6483839" y="6478280"/>
            <a:ext cx="316746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t>Терминал сбора данных </a:t>
            </a:r>
            <a:r>
              <a:rPr b="1"/>
              <a:t>Urovo i6300</a:t>
            </a:r>
          </a:p>
        </p:txBody>
      </p:sp>
      <p:pic>
        <p:nvPicPr>
          <p:cNvPr id="500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6482" y="2300043"/>
            <a:ext cx="1874574" cy="3749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10201"/>
          <a:stretch>
            <a:fillRect/>
          </a:stretch>
        </p:blipFill>
        <p:spPr>
          <a:xfrm>
            <a:off x="50104" y="2366952"/>
            <a:ext cx="3461428" cy="3854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13612" y="2578649"/>
            <a:ext cx="3431251" cy="3431251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TextBox 17"/>
          <p:cNvSpPr txBox="1"/>
          <p:nvPr/>
        </p:nvSpPr>
        <p:spPr>
          <a:xfrm>
            <a:off x="0" y="973830"/>
            <a:ext cx="11072280" cy="12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882">
              <a:defRPr sz="4000" b="1">
                <a:solidFill>
                  <a:srgbClr val="E50071"/>
                </a:solidFill>
              </a:defRPr>
            </a:lvl1pPr>
          </a:lstStyle>
          <a:p>
            <a:r>
              <a:t>Рекомендации Первого Бита по выбору ТСД для маркировки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Прямоугольник 1"/>
          <p:cNvSpPr txBox="1"/>
          <p:nvPr/>
        </p:nvSpPr>
        <p:spPr>
          <a:xfrm>
            <a:off x="-584314" y="6282840"/>
            <a:ext cx="3912396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t>Термотрансферный </a:t>
            </a:r>
          </a:p>
          <a:p>
            <a:pPr algn="ctr">
              <a:defRPr sz="1800"/>
            </a:pPr>
            <a:r>
              <a:t>принтер этикеток </a:t>
            </a:r>
          </a:p>
          <a:p>
            <a:pPr algn="ctr">
              <a:defRPr sz="1800" b="1"/>
            </a:pPr>
            <a:r>
              <a:t>АТОЛ ТТ41 *</a:t>
            </a:r>
          </a:p>
        </p:txBody>
      </p:sp>
      <p:sp>
        <p:nvSpPr>
          <p:cNvPr id="506" name="Прямоугольник 5"/>
          <p:cNvSpPr txBox="1"/>
          <p:nvPr/>
        </p:nvSpPr>
        <p:spPr>
          <a:xfrm>
            <a:off x="2832080" y="6262904"/>
            <a:ext cx="311040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t>Термотрансферный принтер этикеток </a:t>
            </a:r>
          </a:p>
          <a:p>
            <a:pPr algn="ctr">
              <a:defRPr sz="1800" b="1"/>
            </a:pPr>
            <a:r>
              <a:t>Zebra GX430t</a:t>
            </a:r>
          </a:p>
        </p:txBody>
      </p:sp>
      <p:sp>
        <p:nvSpPr>
          <p:cNvPr id="507" name="Прямоугольник 6"/>
          <p:cNvSpPr txBox="1"/>
          <p:nvPr/>
        </p:nvSpPr>
        <p:spPr>
          <a:xfrm>
            <a:off x="9557359" y="6282840"/>
            <a:ext cx="3256768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t>Промышленный термотрансферный принтер </a:t>
            </a:r>
            <a:r>
              <a:rPr b="1"/>
              <a:t>Zebra 105SLPlus</a:t>
            </a:r>
          </a:p>
        </p:txBody>
      </p:sp>
      <p:sp>
        <p:nvSpPr>
          <p:cNvPr id="508" name="Прямоугольник 8"/>
          <p:cNvSpPr txBox="1"/>
          <p:nvPr/>
        </p:nvSpPr>
        <p:spPr>
          <a:xfrm>
            <a:off x="9875201" y="7549652"/>
            <a:ext cx="262108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E50071"/>
                </a:solidFill>
              </a:defRPr>
            </a:pPr>
            <a:r>
              <a:rPr lang="en-US" dirty="0" smtClean="0"/>
              <a:t>164 0</a:t>
            </a:r>
            <a:r>
              <a:rPr dirty="0" smtClean="0"/>
              <a:t>00 </a:t>
            </a:r>
            <a:r>
              <a:rPr dirty="0"/>
              <a:t>р.</a:t>
            </a:r>
          </a:p>
        </p:txBody>
      </p:sp>
      <p:sp>
        <p:nvSpPr>
          <p:cNvPr id="509" name="Прямоугольник 14"/>
          <p:cNvSpPr txBox="1"/>
          <p:nvPr/>
        </p:nvSpPr>
        <p:spPr>
          <a:xfrm>
            <a:off x="6374598" y="7549652"/>
            <a:ext cx="25242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E50071"/>
                </a:solidFill>
              </a:defRPr>
            </a:lvl1pPr>
          </a:lstStyle>
          <a:p>
            <a:r>
              <a:rPr dirty="0" smtClean="0"/>
              <a:t>5</a:t>
            </a:r>
            <a:r>
              <a:rPr lang="en-US" dirty="0" smtClean="0"/>
              <a:t>8 6</a:t>
            </a:r>
            <a:r>
              <a:rPr dirty="0" smtClean="0"/>
              <a:t>00 </a:t>
            </a:r>
            <a:r>
              <a:rPr dirty="0"/>
              <a:t>р.</a:t>
            </a:r>
          </a:p>
        </p:txBody>
      </p:sp>
      <p:sp>
        <p:nvSpPr>
          <p:cNvPr id="510" name="Прямоугольник 15"/>
          <p:cNvSpPr txBox="1"/>
          <p:nvPr/>
        </p:nvSpPr>
        <p:spPr>
          <a:xfrm>
            <a:off x="3015998" y="7549652"/>
            <a:ext cx="257793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E50071"/>
                </a:solidFill>
              </a:defRPr>
            </a:pPr>
            <a:r>
              <a:rPr dirty="0" smtClean="0"/>
              <a:t>3</a:t>
            </a:r>
            <a:r>
              <a:rPr lang="en-US" dirty="0" smtClean="0"/>
              <a:t>8</a:t>
            </a:r>
            <a:r>
              <a:rPr dirty="0" smtClean="0"/>
              <a:t> </a:t>
            </a:r>
            <a:r>
              <a:rPr dirty="0"/>
              <a:t>500 р.</a:t>
            </a:r>
          </a:p>
        </p:txBody>
      </p:sp>
      <p:sp>
        <p:nvSpPr>
          <p:cNvPr id="511" name="Прямоугольник 16"/>
          <p:cNvSpPr txBox="1"/>
          <p:nvPr/>
        </p:nvSpPr>
        <p:spPr>
          <a:xfrm>
            <a:off x="0" y="7549652"/>
            <a:ext cx="241380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E50071"/>
                </a:solidFill>
              </a:defRPr>
            </a:pPr>
            <a:r>
              <a:rPr dirty="0" smtClean="0"/>
              <a:t>1</a:t>
            </a:r>
            <a:r>
              <a:rPr lang="ru-RU" dirty="0" smtClean="0"/>
              <a:t>1</a:t>
            </a:r>
            <a:r>
              <a:rPr dirty="0" smtClean="0"/>
              <a:t> </a:t>
            </a:r>
            <a:r>
              <a:rPr lang="en-US" dirty="0" smtClean="0"/>
              <a:t>6</a:t>
            </a:r>
            <a:r>
              <a:rPr dirty="0" smtClean="0"/>
              <a:t>00 </a:t>
            </a:r>
            <a:r>
              <a:rPr dirty="0"/>
              <a:t>р.</a:t>
            </a:r>
          </a:p>
        </p:txBody>
      </p:sp>
      <p:sp>
        <p:nvSpPr>
          <p:cNvPr id="512" name="Прямоугольник 4"/>
          <p:cNvSpPr txBox="1"/>
          <p:nvPr/>
        </p:nvSpPr>
        <p:spPr>
          <a:xfrm>
            <a:off x="5942479" y="6282840"/>
            <a:ext cx="361488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t>Термотрансферный принтер этикеток </a:t>
            </a:r>
            <a:r>
              <a:rPr b="1"/>
              <a:t>Honeywell PM42</a:t>
            </a:r>
          </a:p>
        </p:txBody>
      </p:sp>
      <p:pic>
        <p:nvPicPr>
          <p:cNvPr id="51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9425" y="2794298"/>
            <a:ext cx="3227691" cy="3227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0366" y="2575675"/>
            <a:ext cx="3176128" cy="329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565" y="3503912"/>
            <a:ext cx="2730170" cy="2204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l="15674" r="17855"/>
          <a:stretch>
            <a:fillRect/>
          </a:stretch>
        </p:blipFill>
        <p:spPr>
          <a:xfrm>
            <a:off x="3287016" y="3154421"/>
            <a:ext cx="2807129" cy="3050053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TextBox 11"/>
          <p:cNvSpPr txBox="1"/>
          <p:nvPr/>
        </p:nvSpPr>
        <p:spPr>
          <a:xfrm>
            <a:off x="310845" y="8199974"/>
            <a:ext cx="854689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*Не для печати мелких кодов</a:t>
            </a:r>
          </a:p>
        </p:txBody>
      </p:sp>
      <p:sp>
        <p:nvSpPr>
          <p:cNvPr id="518" name="TextBox 17"/>
          <p:cNvSpPr txBox="1"/>
          <p:nvPr/>
        </p:nvSpPr>
        <p:spPr>
          <a:xfrm>
            <a:off x="0" y="1021851"/>
            <a:ext cx="11072280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882">
              <a:defRPr sz="4000" b="1">
                <a:solidFill>
                  <a:srgbClr val="E50071"/>
                </a:solidFill>
              </a:defRPr>
            </a:lvl1pPr>
          </a:lstStyle>
          <a:p>
            <a:r>
              <a:t>Рекомендации Первого Бита по выбору принтеров этикеток для маркировки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3"/>
          <p:cNvSpPr/>
          <p:nvPr/>
        </p:nvSpPr>
        <p:spPr>
          <a:xfrm>
            <a:off x="6654003" y="3663979"/>
            <a:ext cx="3511625" cy="46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108" tIns="40108" rIns="40108" bIns="40108">
            <a:spAutoFit/>
          </a:bodyPr>
          <a:lstStyle/>
          <a:p>
            <a:pPr algn="ctr" defTabSz="481324">
              <a:lnSpc>
                <a:spcPct val="90000"/>
              </a:lnSpc>
              <a:spcBef>
                <a:spcPts val="526"/>
              </a:spcBef>
              <a:defRPr sz="11000">
                <a:solidFill>
                  <a:srgbClr val="F47B4D"/>
                </a:solidFill>
              </a:defRPr>
            </a:pPr>
            <a:r>
              <a:rPr lang="ru-RU" sz="2738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Дмитрий Болтунов</a:t>
            </a:r>
          </a:p>
        </p:txBody>
      </p:sp>
      <p:sp>
        <p:nvSpPr>
          <p:cNvPr id="8" name="Shape 183"/>
          <p:cNvSpPr/>
          <p:nvPr/>
        </p:nvSpPr>
        <p:spPr>
          <a:xfrm>
            <a:off x="7386495" y="5149105"/>
            <a:ext cx="2046639" cy="31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108" tIns="40108" rIns="40108" bIns="40108">
            <a:spAutoFit/>
          </a:bodyPr>
          <a:lstStyle/>
          <a:p>
            <a:pPr algn="ctr" defTabSz="481324">
              <a:lnSpc>
                <a:spcPct val="90000"/>
              </a:lnSpc>
              <a:spcBef>
                <a:spcPts val="526"/>
              </a:spcBef>
              <a:defRPr sz="11000">
                <a:solidFill>
                  <a:srgbClr val="F47B4D"/>
                </a:solidFill>
              </a:defRPr>
            </a:pPr>
            <a:r>
              <a:rPr lang="en-US" sz="1684" dirty="0">
                <a:solidFill>
                  <a:srgbClr val="002060"/>
                </a:solidFill>
                <a:latin typeface="Franklin Gothic Book" panose="020B0503020102020204" pitchFamily="34" charset="0"/>
              </a:rPr>
              <a:t>DABoltunov@1cbit.ru</a:t>
            </a:r>
            <a:endParaRPr lang="ru-RU" sz="1684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hape 183"/>
          <p:cNvSpPr/>
          <p:nvPr/>
        </p:nvSpPr>
        <p:spPr>
          <a:xfrm>
            <a:off x="6654003" y="4075635"/>
            <a:ext cx="3511625" cy="1084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108" tIns="40108" rIns="40108" bIns="40108">
            <a:spAutoFit/>
          </a:bodyPr>
          <a:lstStyle/>
          <a:p>
            <a:pPr algn="ctr" defTabSz="481324">
              <a:lnSpc>
                <a:spcPct val="90000"/>
              </a:lnSpc>
              <a:spcBef>
                <a:spcPts val="526"/>
              </a:spcBef>
              <a:defRPr sz="11000">
                <a:solidFill>
                  <a:srgbClr val="F47B4D"/>
                </a:solidFill>
              </a:defRPr>
            </a:pPr>
            <a:r>
              <a:rPr lang="ru-RU" sz="2106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Эксперт компании </a:t>
            </a:r>
          </a:p>
          <a:p>
            <a:pPr algn="ctr" defTabSz="481324">
              <a:lnSpc>
                <a:spcPct val="90000"/>
              </a:lnSpc>
              <a:spcBef>
                <a:spcPts val="526"/>
              </a:spcBef>
              <a:defRPr sz="11000">
                <a:solidFill>
                  <a:srgbClr val="F47B4D"/>
                </a:solidFill>
              </a:defRPr>
            </a:pPr>
            <a:endParaRPr lang="ru-RU" sz="2106" b="1" dirty="0">
              <a:solidFill>
                <a:schemeClr val="bg1">
                  <a:lumMod val="65000"/>
                </a:schemeClr>
              </a:solidFill>
              <a:latin typeface="Franklin Gothic Book" panose="020B0503020102020204" pitchFamily="34" charset="0"/>
            </a:endParaRPr>
          </a:p>
          <a:p>
            <a:pPr algn="ctr" defTabSz="481324">
              <a:lnSpc>
                <a:spcPct val="90000"/>
              </a:lnSpc>
              <a:spcBef>
                <a:spcPts val="526"/>
              </a:spcBef>
              <a:defRPr sz="11000">
                <a:solidFill>
                  <a:srgbClr val="F47B4D"/>
                </a:solidFill>
              </a:defRPr>
            </a:pPr>
            <a:r>
              <a:rPr lang="ru-RU" sz="2106" b="1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Компания Первый БИТ</a:t>
            </a:r>
          </a:p>
        </p:txBody>
      </p:sp>
      <p:sp>
        <p:nvSpPr>
          <p:cNvPr id="11" name="Shape 183"/>
          <p:cNvSpPr/>
          <p:nvPr/>
        </p:nvSpPr>
        <p:spPr>
          <a:xfrm>
            <a:off x="7386495" y="5526203"/>
            <a:ext cx="2046639" cy="31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108" tIns="40108" rIns="40108" bIns="40108">
            <a:spAutoFit/>
          </a:bodyPr>
          <a:lstStyle/>
          <a:p>
            <a:pPr defTabSz="481324">
              <a:lnSpc>
                <a:spcPct val="90000"/>
              </a:lnSpc>
              <a:spcBef>
                <a:spcPts val="526"/>
              </a:spcBef>
              <a:defRPr sz="11000">
                <a:solidFill>
                  <a:srgbClr val="F47B4D"/>
                </a:solidFill>
              </a:defRPr>
            </a:pPr>
            <a:r>
              <a:rPr lang="mr-IN" sz="1684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DecimaRound ☞" charset="0"/>
                <a:cs typeface="DecimaRound ☞" charset="0"/>
              </a:rPr>
              <a:t>+7 (</a:t>
            </a:r>
            <a:r>
              <a:rPr lang="ru-RU" sz="1684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DecimaRound ☞" charset="0"/>
                <a:cs typeface="DecimaRound ☞" charset="0"/>
              </a:rPr>
              <a:t>495</a:t>
            </a:r>
            <a:r>
              <a:rPr lang="mr-IN" sz="1684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DecimaRound ☞" charset="0"/>
                <a:cs typeface="DecimaRound ☞" charset="0"/>
              </a:rPr>
              <a:t>) </a:t>
            </a:r>
            <a:r>
              <a:rPr lang="ru-RU" sz="1684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DecimaRound ☞" charset="0"/>
                <a:cs typeface="DecimaRound ☞" charset="0"/>
              </a:rPr>
              <a:t>748</a:t>
            </a:r>
            <a:r>
              <a:rPr lang="mr-IN" sz="1684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DecimaRound ☞" charset="0"/>
                <a:cs typeface="DecimaRound ☞" charset="0"/>
              </a:rPr>
              <a:t>-</a:t>
            </a:r>
            <a:r>
              <a:rPr lang="ru-RU" sz="1684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DecimaRound ☞" charset="0"/>
                <a:cs typeface="DecimaRound ☞" charset="0"/>
              </a:rPr>
              <a:t>03</a:t>
            </a:r>
            <a:r>
              <a:rPr lang="mr-IN" sz="1684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DecimaRound ☞" charset="0"/>
                <a:cs typeface="DecimaRound ☞" charset="0"/>
              </a:rPr>
              <a:t>-</a:t>
            </a:r>
            <a:r>
              <a:rPr lang="ru-RU" sz="1684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DecimaRound ☞" charset="0"/>
                <a:cs typeface="DecimaRound ☞" charset="0"/>
              </a:rPr>
              <a:t>33</a:t>
            </a:r>
            <a:endParaRPr lang="mr-IN" sz="1684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DecimaRound ☞" charset="0"/>
              <a:cs typeface="DecimaRound ☞" charset="0"/>
            </a:endParaRPr>
          </a:p>
        </p:txBody>
      </p:sp>
      <p:sp>
        <p:nvSpPr>
          <p:cNvPr id="13" name="Shape 57"/>
          <p:cNvSpPr/>
          <p:nvPr/>
        </p:nvSpPr>
        <p:spPr>
          <a:xfrm>
            <a:off x="3616328" y="1681095"/>
            <a:ext cx="6033509" cy="610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201" tIns="28201" rIns="28201" bIns="28201" anchor="ctr">
            <a:spAutoFit/>
          </a:bodyPr>
          <a:lstStyle>
            <a:lvl1pPr algn="l">
              <a:defRPr sz="44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sz="3600" dirty="0">
                <a:solidFill>
                  <a:srgbClr val="D2007E"/>
                </a:solidFill>
                <a:latin typeface="+mn-lt"/>
                <a:ea typeface="DecimaRound-Bold ☞" charset="0"/>
                <a:cs typeface="DecimaRound-Bold ☞" charset="0"/>
                <a:sym typeface="Arial"/>
              </a:rPr>
              <a:t>Благодарю за внимание!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40" y="3478188"/>
            <a:ext cx="2205149" cy="22051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6" y="8055263"/>
            <a:ext cx="1843405" cy="3547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243520" y="3518284"/>
            <a:ext cx="2322187" cy="232218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3150">
              <a:solidFill>
                <a:srgbClr val="A39F60"/>
              </a:solidFill>
              <a:latin typeface="Gill Sans Light" charset="0"/>
              <a:ea typeface="Arial" charset="0"/>
              <a:cs typeface="Gill Sans Light" charset="0"/>
              <a:sym typeface="Gill Sans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8679" y="3414415"/>
            <a:ext cx="34328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3600" b="1" dirty="0">
                <a:solidFill>
                  <a:schemeClr val="tx1"/>
                </a:solidFill>
                <a:latin typeface=" arial"/>
                <a:cs typeface="Suisse Int'l Bold" panose="020B0804000000000000" pitchFamily="34" charset="-78"/>
              </a:rPr>
              <a:t>мы делаем </a:t>
            </a:r>
            <a:r>
              <a:rPr lang="ru-RU" sz="3600" b="1" dirty="0" smtClean="0">
                <a:solidFill>
                  <a:schemeClr val="tx1"/>
                </a:solidFill>
                <a:latin typeface=" arial"/>
                <a:cs typeface="Suisse Int'l Bold" panose="020B0804000000000000" pitchFamily="34" charset="-78"/>
              </a:rPr>
              <a:t>бизнес </a:t>
            </a:r>
            <a:r>
              <a:rPr lang="ru-RU" sz="3600" b="1" dirty="0">
                <a:solidFill>
                  <a:schemeClr val="tx1"/>
                </a:solidFill>
                <a:latin typeface=" arial"/>
                <a:cs typeface="Suisse Int'l Bold" panose="020B0804000000000000" pitchFamily="34" charset="-78"/>
              </a:rPr>
              <a:t>сильнее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8679" y="4824640"/>
            <a:ext cx="3100291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chemeClr val="tx1"/>
                </a:solidFill>
                <a:latin typeface=" arial"/>
              </a:rPr>
              <a:t>создаем возможности </a:t>
            </a:r>
          </a:p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chemeClr val="tx1"/>
                </a:solidFill>
                <a:latin typeface=" arial"/>
              </a:rPr>
              <a:t>для успешного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0014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108" y="1533912"/>
            <a:ext cx="9936801" cy="432048"/>
          </a:xfrm>
        </p:spPr>
        <p:txBody>
          <a:bodyPr/>
          <a:lstStyle/>
          <a:p>
            <a:pPr algn="r" defTabSz="584229">
              <a:defRPr/>
            </a:pPr>
            <a:r>
              <a:rPr lang="ru-RU" sz="2250" b="1" dirty="0">
                <a:solidFill>
                  <a:srgbClr val="E50071"/>
                </a:solidFill>
                <a:latin typeface=" arial"/>
                <a:ea typeface="Arial" charset="0"/>
                <a:cs typeface="Arial" charset="0"/>
                <a:sym typeface="Arial" charset="0"/>
              </a:rPr>
              <a:t>Международный интегратор эффективных ИТ-решений</a:t>
            </a:r>
            <a:endParaRPr lang="ru-RU" sz="2250" dirty="0">
              <a:solidFill>
                <a:srgbClr val="E50071"/>
              </a:solidFill>
              <a:latin typeface=" arial"/>
              <a:ea typeface="Arial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493179" y="2604567"/>
            <a:ext cx="254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7F7F7F"/>
                </a:solidFill>
                <a:latin typeface=" arial"/>
                <a:cs typeface="Suisse Int'l Bold" panose="020B0804000000000000" pitchFamily="34" charset="-78"/>
              </a:rPr>
              <a:t>^</a:t>
            </a:r>
            <a:endParaRPr lang="ru-RU" sz="3000" dirty="0">
              <a:solidFill>
                <a:srgbClr val="7F7F7F"/>
              </a:solidFill>
              <a:latin typeface=" arial"/>
              <a:cs typeface="Suisse Int'l Bold" panose="020B0804000000000000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778" y="2376216"/>
            <a:ext cx="1095172" cy="1073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E5007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defRPr>
            </a:lvl1pPr>
          </a:lstStyle>
          <a:p>
            <a:r>
              <a:rPr lang="ru-RU" sz="6375" b="1" dirty="0">
                <a:latin typeface=" arial"/>
              </a:rPr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172" y="3240569"/>
            <a:ext cx="127150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с</a:t>
            </a: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обственных </a:t>
            </a:r>
          </a:p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решений</a:t>
            </a:r>
            <a:endParaRPr lang="ru-RU" sz="1350" dirty="0">
              <a:solidFill>
                <a:schemeClr val="bg1">
                  <a:lumMod val="50000"/>
                </a:schemeClr>
              </a:solidFill>
              <a:latin typeface=" 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71" y="5254831"/>
            <a:ext cx="1550424" cy="1073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E5007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defRPr>
            </a:lvl1pPr>
          </a:lstStyle>
          <a:p>
            <a:r>
              <a:rPr lang="ru-RU" sz="6375" b="1" dirty="0">
                <a:latin typeface=" arial"/>
              </a:rPr>
              <a:t>250</a:t>
            </a:r>
            <a:endParaRPr lang="ru-RU" sz="6375" b="1" dirty="0">
              <a:latin typeface=" 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493179" y="5375997"/>
            <a:ext cx="254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7F7F7F"/>
                </a:solidFill>
                <a:latin typeface=" arial"/>
                <a:cs typeface="Suisse Int'l Bold" panose="020B0804000000000000" pitchFamily="34" charset="-78"/>
              </a:rPr>
              <a:t>^</a:t>
            </a:r>
            <a:endParaRPr lang="ru-RU" sz="3000" dirty="0">
              <a:solidFill>
                <a:srgbClr val="7F7F7F"/>
              </a:solidFill>
              <a:latin typeface=" arial"/>
              <a:cs typeface="Suisse Int'l Bold" panose="020B0804000000000000" pitchFamily="3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8048" y="5368873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8500">
                <a:solidFill>
                  <a:srgbClr val="E5007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defRPr>
            </a:lvl1pPr>
          </a:lstStyle>
          <a:p>
            <a:r>
              <a:rPr lang="ru-RU" sz="3600" b="1" dirty="0">
                <a:latin typeface=" arial"/>
              </a:rPr>
              <a:t>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564" y="6160340"/>
            <a:ext cx="105028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успешных </a:t>
            </a:r>
          </a:p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внедрений</a:t>
            </a:r>
            <a:endParaRPr lang="ru-RU" sz="1350" dirty="0">
              <a:solidFill>
                <a:schemeClr val="bg1">
                  <a:lumMod val="50000"/>
                </a:schemeClr>
              </a:solidFill>
              <a:latin typeface=" 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493179" y="4008680"/>
            <a:ext cx="254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7F7F7F"/>
                </a:solidFill>
                <a:latin typeface=" arial"/>
                <a:cs typeface="Suisse Int'l Bold" panose="020B0804000000000000" pitchFamily="34" charset="-78"/>
              </a:rPr>
              <a:t>^</a:t>
            </a:r>
            <a:endParaRPr lang="ru-RU" sz="3000" dirty="0">
              <a:solidFill>
                <a:srgbClr val="7F7F7F"/>
              </a:solidFill>
              <a:latin typeface=" arial"/>
              <a:cs typeface="Suisse Int'l Bold" panose="020B0804000000000000" pitchFamily="34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024" y="3888338"/>
            <a:ext cx="1095172" cy="1073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E5007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defRPr>
            </a:lvl1pPr>
          </a:lstStyle>
          <a:p>
            <a:r>
              <a:rPr lang="ru-RU" sz="6375" b="1" dirty="0">
                <a:latin typeface=" arial"/>
              </a:rPr>
              <a:t>45</a:t>
            </a:r>
            <a:endParaRPr lang="ru-RU" sz="6375" b="1" dirty="0">
              <a:latin typeface=" 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5964" y="3974065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8500">
                <a:solidFill>
                  <a:srgbClr val="E5007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defRPr>
            </a:lvl1pPr>
          </a:lstStyle>
          <a:p>
            <a:r>
              <a:rPr lang="ru-RU" sz="3600" b="1" dirty="0">
                <a:latin typeface=" arial"/>
              </a:rPr>
              <a:t>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565" y="4752691"/>
            <a:ext cx="113204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постоянных</a:t>
            </a:r>
          </a:p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клиентов</a:t>
            </a:r>
            <a:endParaRPr lang="ru-RU" sz="1350" dirty="0">
              <a:solidFill>
                <a:schemeClr val="bg1">
                  <a:lumMod val="50000"/>
                </a:schemeClr>
              </a:solidFill>
              <a:latin typeface=" 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451" y="6742780"/>
            <a:ext cx="1778051" cy="1073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E5007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defRPr>
            </a:lvl1pPr>
          </a:lstStyle>
          <a:p>
            <a:r>
              <a:rPr lang="en-US" sz="6375" b="1" dirty="0">
                <a:latin typeface=" arial"/>
              </a:rPr>
              <a:t>24/7</a:t>
            </a:r>
            <a:endParaRPr lang="ru-RU" sz="6375" b="1" dirty="0">
              <a:latin typeface=" 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564" y="7636361"/>
            <a:ext cx="12234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техническая </a:t>
            </a:r>
          </a:p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 arial"/>
              </a:rPr>
              <a:t>поддержка</a:t>
            </a:r>
            <a:endParaRPr lang="ru-RU" sz="1350" dirty="0">
              <a:solidFill>
                <a:schemeClr val="bg1">
                  <a:lumMod val="50000"/>
                </a:schemeClr>
              </a:solidFill>
              <a:latin typeface=" 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27" y="2122579"/>
            <a:ext cx="8006606" cy="53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30322" y="1474526"/>
            <a:ext cx="7138208" cy="488474"/>
          </a:xfrm>
          <a:noFill/>
          <a:ln>
            <a:noFill/>
          </a:ln>
          <a:effectLst/>
        </p:spPr>
        <p:txBody>
          <a:bodyPr spcFirstLastPara="1" vert="horz" wrap="square" lIns="34288" tIns="34288" rIns="34288" bIns="34288" numCol="1" anchor="t" anchorCtr="0" compatLnSpc="1">
            <a:prstTxWarp prst="textNoShape">
              <a:avLst/>
            </a:prstTxWarp>
            <a:normAutofit/>
          </a:bodyPr>
          <a:lstStyle/>
          <a:p>
            <a:pPr algn="r" defTabSz="584229"/>
            <a:r>
              <a:rPr lang="ru-RU" sz="2250" b="1" dirty="0">
                <a:solidFill>
                  <a:srgbClr val="E50071"/>
                </a:solidFill>
                <a:latin typeface=" arial"/>
                <a:ea typeface="Arial" charset="0"/>
                <a:cs typeface="Arial" charset="0"/>
                <a:sym typeface="Arial" charset="0"/>
              </a:rPr>
              <a:t>Основные  направления</a:t>
            </a:r>
            <a:endParaRPr lang="ru-RU" sz="2250" b="1" dirty="0">
              <a:solidFill>
                <a:srgbClr val="E50071"/>
              </a:solidFill>
              <a:latin typeface=" arial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4923" y="3291164"/>
            <a:ext cx="553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а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втоматизация всех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видов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учета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8505" y="2823032"/>
            <a:ext cx="3869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100" dirty="0">
                <a:solidFill>
                  <a:srgbClr val="747474"/>
                </a:solidFill>
                <a:latin typeface=" arial"/>
                <a:cs typeface="Suisse Int'l Bold" panose="020B0804000000000000" pitchFamily="34" charset="-78"/>
              </a:rPr>
              <a:t>а</a:t>
            </a:r>
            <a:r>
              <a:rPr lang="ru-RU" sz="2100" dirty="0">
                <a:solidFill>
                  <a:srgbClr val="747474"/>
                </a:solidFill>
                <a:latin typeface=" arial"/>
                <a:cs typeface="Suisse Int'l Bold" panose="020B0804000000000000" pitchFamily="34" charset="-78"/>
              </a:rPr>
              <a:t>втоматизация бизнеса</a:t>
            </a:r>
            <a:endParaRPr lang="ru-RU" sz="2100" dirty="0">
              <a:solidFill>
                <a:srgbClr val="747474"/>
              </a:solidFill>
              <a:latin typeface=" arial"/>
              <a:cs typeface="Suisse Int'l Bold" panose="020B0804000000000000" pitchFamily="34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3978" y="5514786"/>
            <a:ext cx="410433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100" dirty="0">
                <a:solidFill>
                  <a:srgbClr val="747474"/>
                </a:solidFill>
                <a:latin typeface=" arial"/>
                <a:cs typeface="Suisse Int'l Bold" panose="020B0804000000000000" pitchFamily="34" charset="-78"/>
              </a:rPr>
              <a:t>и</a:t>
            </a:r>
            <a:r>
              <a:rPr lang="ru-RU" sz="2100" dirty="0">
                <a:solidFill>
                  <a:srgbClr val="747474"/>
                </a:solidFill>
                <a:latin typeface=" arial"/>
                <a:cs typeface="Suisse Int'l Bold" panose="020B0804000000000000" pitchFamily="34" charset="-78"/>
              </a:rPr>
              <a:t>нструменты для повышения </a:t>
            </a:r>
          </a:p>
          <a:p>
            <a:pPr algn="l">
              <a:lnSpc>
                <a:spcPct val="90000"/>
              </a:lnSpc>
            </a:pPr>
            <a:r>
              <a:rPr lang="ru-RU" sz="2100" dirty="0">
                <a:solidFill>
                  <a:srgbClr val="747474"/>
                </a:solidFill>
                <a:latin typeface=" arial"/>
                <a:cs typeface="Suisse Int'l Bold" panose="020B0804000000000000" pitchFamily="34" charset="-78"/>
              </a:rPr>
              <a:t>эффективности</a:t>
            </a:r>
            <a:endParaRPr lang="ru-RU" sz="2100" dirty="0">
              <a:solidFill>
                <a:srgbClr val="747474"/>
              </a:solidFill>
              <a:latin typeface=" arial"/>
              <a:cs typeface="Suisse Int'l Bold" panose="020B0804000000000000" pitchFamily="34" charset="-7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9043" y="4041892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отраслевая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автоматизация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6774" y="3654288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управленческий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учет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6774" y="4843283"/>
            <a:ext cx="493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Sussie"/>
                <a:cs typeface=" arial"/>
              </a:rPr>
              <a:t>комплексная </a:t>
            </a:r>
            <a:r>
              <a:rPr lang="ru-RU" sz="1800" dirty="0">
                <a:solidFill>
                  <a:schemeClr val="tx1"/>
                </a:solidFill>
                <a:latin typeface="Sussie"/>
                <a:cs typeface=" arial"/>
              </a:rPr>
              <a:t>автоматизация (</a:t>
            </a:r>
            <a:r>
              <a:rPr lang="en-US" sz="1800" dirty="0">
                <a:solidFill>
                  <a:schemeClr val="tx1"/>
                </a:solidFill>
                <a:latin typeface="Sussie"/>
                <a:cs typeface=" arial"/>
              </a:rPr>
              <a:t>ERP</a:t>
            </a:r>
            <a:r>
              <a:rPr lang="ru-RU" sz="1800" dirty="0">
                <a:solidFill>
                  <a:schemeClr val="tx1"/>
                </a:solidFill>
                <a:latin typeface="Sussie"/>
                <a:cs typeface=" arial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Sussie"/>
                <a:cs typeface=" arial"/>
              </a:rPr>
              <a:t>CRM)</a:t>
            </a:r>
            <a:endParaRPr lang="en-US" sz="1800" dirty="0">
              <a:solidFill>
                <a:schemeClr val="tx1"/>
              </a:solidFill>
              <a:latin typeface="Sussie"/>
              <a:cs typeface=" 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17982" y="3440330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17982" y="3825719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317982" y="4204889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317982" y="4587279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0176" y="6283839"/>
            <a:ext cx="553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 arial"/>
                <a:cs typeface=" arial"/>
              </a:rPr>
              <a:t>BI-c</a:t>
            </a:r>
            <a:r>
              <a:rPr lang="ru-RU" sz="1800" dirty="0" err="1">
                <a:solidFill>
                  <a:schemeClr val="tx1"/>
                </a:solidFill>
                <a:latin typeface=" arial"/>
                <a:cs typeface=" arial"/>
              </a:rPr>
              <a:t>истемы</a:t>
            </a:r>
            <a:endParaRPr lang="ru-RU" sz="1800" dirty="0">
              <a:solidFill>
                <a:schemeClr val="tx1"/>
              </a:solidFill>
              <a:latin typeface=" arial"/>
              <a:cs typeface=" 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05899" y="6636731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мобильные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приложения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23437" y="7446797"/>
            <a:ext cx="201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 arial"/>
                <a:cs typeface=" arial"/>
              </a:rPr>
              <a:t>WEB-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разработка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05899" y="7015057"/>
            <a:ext cx="305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облачные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сервисы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317982" y="6413496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317982" y="6791526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1317982" y="7144983"/>
            <a:ext cx="6778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317982" y="7581377"/>
            <a:ext cx="6778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4500" y="4195186"/>
            <a:ext cx="2430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rgbClr val="747474"/>
                </a:solidFill>
                <a:latin typeface=" arial"/>
                <a:cs typeface="Suisse Int'l Bold" panose="020B0804000000000000" pitchFamily="34" charset="-78"/>
              </a:rPr>
              <a:t>IT</a:t>
            </a:r>
            <a:r>
              <a:rPr lang="ru-RU" sz="2100" dirty="0">
                <a:solidFill>
                  <a:srgbClr val="747474"/>
                </a:solidFill>
                <a:latin typeface=" arial"/>
                <a:cs typeface="Suisse Int'l Bold" panose="020B0804000000000000" pitchFamily="34" charset="-78"/>
              </a:rPr>
              <a:t>-услуги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17727" y="4639095"/>
            <a:ext cx="30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программное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обеспечение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917727" y="5022767"/>
            <a:ext cx="36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 arial"/>
                <a:cs typeface=" arial"/>
              </a:rPr>
              <a:t>IT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-инфраструктура и телефония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24051" y="5794874"/>
            <a:ext cx="365997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мониторинг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работоспособности </a:t>
            </a:r>
            <a:endParaRPr lang="ru-RU" sz="1800" dirty="0">
              <a:solidFill>
                <a:schemeClr val="tx1"/>
              </a:solidFill>
              <a:latin typeface=" arial"/>
              <a:cs typeface=" arial"/>
            </a:endParaRPr>
          </a:p>
          <a:p>
            <a:pPr algn="l"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производительности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968522" y="6362704"/>
            <a:ext cx="4356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защита 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информации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7798504" y="4770146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7798504" y="5529540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7798504" y="5911930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07" y="4263248"/>
            <a:ext cx="478785" cy="4787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6" y="2906413"/>
            <a:ext cx="453645" cy="453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2" y="5578857"/>
            <a:ext cx="455126" cy="455126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 bwMode="auto">
          <a:xfrm>
            <a:off x="7798504" y="5118842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68522" y="5405159"/>
            <a:ext cx="305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и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нтеграция систем</a:t>
            </a:r>
            <a:endParaRPr lang="ru-RU" sz="1800" dirty="0">
              <a:solidFill>
                <a:schemeClr val="tx1"/>
              </a:solidFill>
              <a:latin typeface=" arial"/>
              <a:cs typeface=" arial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7798204" y="6525322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332400" y="4996479"/>
            <a:ext cx="67777" cy="67777"/>
          </a:xfrm>
          <a:prstGeom prst="rect">
            <a:avLst/>
          </a:prstGeom>
          <a:solidFill>
            <a:srgbClr val="E5007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257175" algn="ctr" defTabSz="438150" fontAlgn="base">
              <a:spcBef>
                <a:spcPct val="0"/>
              </a:spcBef>
              <a:spcAft>
                <a:spcPct val="0"/>
              </a:spcAft>
            </a:pPr>
            <a:endParaRPr lang="ru-RU" sz="3150">
              <a:solidFill>
                <a:srgbClr val="A39F60"/>
              </a:solidFill>
              <a:latin typeface=" arial"/>
              <a:cs typeface="Gill Sans Light" charset="0"/>
              <a:sym typeface="Gill Sans Light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56817" y="4448048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а</a:t>
            </a:r>
            <a:r>
              <a:rPr lang="ru-RU" sz="1800" dirty="0">
                <a:solidFill>
                  <a:schemeClr val="tx1"/>
                </a:solidFill>
                <a:latin typeface=" arial"/>
                <a:cs typeface=" arial"/>
              </a:rPr>
              <a:t>втоматизация бизнес-процессов</a:t>
            </a:r>
            <a:endParaRPr lang="ru-RU" sz="1800" dirty="0">
              <a:solidFill>
                <a:schemeClr val="tx1"/>
              </a:solidFill>
              <a:latin typeface=" arial"/>
              <a:cs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2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978401" y="4286558"/>
            <a:ext cx="197042" cy="6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defTabSz="97539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2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92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altLang="ru-RU" sz="192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8401" y="5323706"/>
            <a:ext cx="3090341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67"/>
              </a:spcBef>
              <a:buClr>
                <a:schemeClr val="dk1"/>
              </a:buClr>
              <a:buSzPts val="2800"/>
            </a:pPr>
            <a:r>
              <a:rPr lang="ru-RU" sz="256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остаться в </a:t>
            </a:r>
            <a:r>
              <a:rPr lang="ru-RU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56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бизнесе</a:t>
            </a:r>
            <a:endParaRPr lang="ru-RU" sz="25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6987" y="5239683"/>
            <a:ext cx="328111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60" dirty="0" smtClean="0">
                <a:solidFill>
                  <a:schemeClr val="tx1"/>
                </a:solidFill>
              </a:rPr>
              <a:t>Вписать свой бизнес </a:t>
            </a:r>
            <a:r>
              <a:rPr lang="ru-RU" sz="2560" dirty="0">
                <a:solidFill>
                  <a:schemeClr val="tx1"/>
                </a:solidFill>
              </a:rPr>
              <a:t/>
            </a:r>
            <a:br>
              <a:rPr lang="ru-RU" sz="2560" dirty="0">
                <a:solidFill>
                  <a:schemeClr val="tx1"/>
                </a:solidFill>
              </a:rPr>
            </a:br>
            <a:r>
              <a:rPr lang="ru-RU" sz="2560" dirty="0">
                <a:solidFill>
                  <a:schemeClr val="tx1"/>
                </a:solidFill>
              </a:rPr>
              <a:t>в «Маркировку»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97446" y="5239684"/>
            <a:ext cx="241377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Получить </a:t>
            </a:r>
            <a:r>
              <a:rPr lang="ru-RU" sz="256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выгоду от внедрения </a:t>
            </a:r>
            <a:endParaRPr lang="ru-RU" sz="25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575899" y="0"/>
            <a:ext cx="6198522" cy="8365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b" anchorCtr="0">
            <a:normAutofit/>
          </a:bodyPr>
          <a:lstStyle>
            <a:lvl1pPr marL="0" marR="0" lvl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3600">
                <a:solidFill>
                  <a:srgbClr val="E50071"/>
                </a:solidFill>
              </a:defRPr>
            </a:pPr>
            <a:r>
              <a:rPr lang="ru-RU" sz="3600" b="1" dirty="0" smtClean="0">
                <a:solidFill>
                  <a:srgbClr val="E50071"/>
                </a:solidFill>
              </a:rPr>
              <a:t>Что сейчас решает бизнес</a:t>
            </a:r>
            <a:endParaRPr lang="ru-RU" sz="3600" b="1" dirty="0">
              <a:solidFill>
                <a:srgbClr val="E5007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295570" y="3385227"/>
            <a:ext cx="700550" cy="124604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3600">
                <a:solidFill>
                  <a:srgbClr val="E50071"/>
                </a:solidFill>
              </a:defRPr>
            </a:pPr>
            <a:r>
              <a:rPr lang="ru-RU" sz="8800" b="1" dirty="0" smtClean="0">
                <a:solidFill>
                  <a:srgbClr val="E50071"/>
                </a:solidFill>
              </a:rPr>
              <a:t>1</a:t>
            </a:r>
            <a:endParaRPr lang="ru-RU" sz="8800" b="1" dirty="0">
              <a:solidFill>
                <a:srgbClr val="E5007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173296" y="3385227"/>
            <a:ext cx="700550" cy="124604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3600">
                <a:solidFill>
                  <a:srgbClr val="E50071"/>
                </a:solidFill>
              </a:defRPr>
            </a:pPr>
            <a:r>
              <a:rPr lang="ru-RU" sz="8800" b="1" dirty="0" smtClean="0">
                <a:solidFill>
                  <a:srgbClr val="E50071"/>
                </a:solidFill>
              </a:rPr>
              <a:t>2</a:t>
            </a:r>
            <a:endParaRPr lang="ru-RU" sz="8800" b="1" dirty="0">
              <a:solidFill>
                <a:srgbClr val="E5007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454914" y="3404684"/>
            <a:ext cx="700550" cy="124604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3600">
                <a:solidFill>
                  <a:srgbClr val="E50071"/>
                </a:solidFill>
              </a:defRPr>
            </a:pPr>
            <a:r>
              <a:rPr lang="ru-RU" sz="8800" b="1" dirty="0">
                <a:solidFill>
                  <a:srgbClr val="E5007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32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63264" y="1867930"/>
            <a:ext cx="7012303" cy="5886592"/>
          </a:xfrm>
        </p:spPr>
        <p:txBody>
          <a:bodyPr>
            <a:noAutofit/>
          </a:bodyPr>
          <a:lstStyle/>
          <a:p>
            <a:pPr marL="487695" indent="-487695">
              <a:lnSpc>
                <a:spcPct val="170000"/>
              </a:lnSpc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Подготовить у себя все данные и подать в систему</a:t>
            </a:r>
          </a:p>
          <a:p>
            <a:pPr marL="487695" indent="-487695">
              <a:lnSpc>
                <a:spcPct val="170000"/>
              </a:lnSpc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Нанести на остатки в РФ правильные КМ</a:t>
            </a:r>
          </a:p>
          <a:p>
            <a:pPr marL="487695" indent="-487695">
              <a:lnSpc>
                <a:spcPct val="170000"/>
              </a:lnSpc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Научить зарубежный склад наносить правильные КМ</a:t>
            </a:r>
          </a:p>
          <a:p>
            <a:pPr marL="487695" indent="-487695">
              <a:lnSpc>
                <a:spcPct val="170000"/>
              </a:lnSpc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Научится маркировать на Таможенном складе.</a:t>
            </a:r>
          </a:p>
          <a:p>
            <a:pPr marL="0" indent="0">
              <a:lnSpc>
                <a:spcPct val="170000"/>
              </a:lnSpc>
            </a:pPr>
            <a:endParaRPr lang="ru-RU" sz="2800" dirty="0" smtClean="0"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295745" y="27148"/>
            <a:ext cx="5478676" cy="8365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b" anchorCtr="0">
            <a:normAutofit/>
          </a:bodyPr>
          <a:lstStyle>
            <a:lvl1pPr marL="0" marR="0" lvl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3600">
                <a:solidFill>
                  <a:srgbClr val="E50071"/>
                </a:solidFill>
              </a:defRPr>
            </a:pPr>
            <a:r>
              <a:rPr lang="ru-RU" sz="3600" b="1" dirty="0" smtClean="0">
                <a:solidFill>
                  <a:srgbClr val="E50071"/>
                </a:solidFill>
              </a:rPr>
              <a:t>Задачи импортеров</a:t>
            </a:r>
            <a:endParaRPr lang="ru-RU" sz="3600" b="1" dirty="0">
              <a:solidFill>
                <a:srgbClr val="E50071"/>
              </a:solidFill>
            </a:endParaRPr>
          </a:p>
        </p:txBody>
      </p:sp>
      <p:pic>
        <p:nvPicPr>
          <p:cNvPr id="2050" name="Picture 2" descr="https://sdk-profi.ru/images/uslugi/sborka/sborka-i-markirovka-tov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" y="2714654"/>
            <a:ext cx="5163842" cy="34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00533" y="2217904"/>
            <a:ext cx="6036941" cy="5953329"/>
          </a:xfrm>
        </p:spPr>
        <p:txBody>
          <a:bodyPr>
            <a:noAutofit/>
          </a:bodyPr>
          <a:lstStyle/>
          <a:p>
            <a:pPr marL="487695" indent="-487695">
              <a:lnSpc>
                <a:spcPct val="170000"/>
              </a:lnSpc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Описать </a:t>
            </a:r>
            <a:r>
              <a:rPr lang="ru-RU" sz="2800" dirty="0">
                <a:latin typeface="+mn-lt"/>
              </a:rPr>
              <a:t>товары, если еще не описаны</a:t>
            </a:r>
          </a:p>
          <a:p>
            <a:pPr marL="487695" indent="-487695">
              <a:lnSpc>
                <a:spcPct val="170000"/>
              </a:lnSpc>
              <a:buFont typeface="+mj-lt"/>
              <a:buAutoNum type="arabicPeriod"/>
            </a:pPr>
            <a:r>
              <a:rPr lang="ru-RU" sz="2800" dirty="0">
                <a:latin typeface="+mn-lt"/>
              </a:rPr>
              <a:t>Научить производство в РФ печатать и клеить </a:t>
            </a:r>
            <a:r>
              <a:rPr lang="ru-RU" sz="2800" dirty="0" smtClean="0">
                <a:latin typeface="+mn-lt"/>
              </a:rPr>
              <a:t>КМ</a:t>
            </a:r>
          </a:p>
          <a:p>
            <a:pPr marL="487695" indent="-487695">
              <a:lnSpc>
                <a:spcPct val="170000"/>
              </a:lnSpc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Перестроить складские процессы под маркировку</a:t>
            </a:r>
          </a:p>
          <a:p>
            <a:pPr marL="487695" indent="-487695">
              <a:lnSpc>
                <a:spcPct val="170000"/>
              </a:lnSpc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Успеть промаркировать остатки</a:t>
            </a:r>
            <a:endParaRPr lang="ru-RU" sz="2800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84609" y="0"/>
            <a:ext cx="7941704" cy="8365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b" anchorCtr="0">
            <a:normAutofit fontScale="92500"/>
          </a:bodyPr>
          <a:lstStyle>
            <a:lvl1pPr marL="0" marR="0" lvl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3600">
                <a:solidFill>
                  <a:srgbClr val="E50071"/>
                </a:solidFill>
              </a:defRPr>
            </a:pPr>
            <a:r>
              <a:rPr lang="ru-RU" sz="3600" b="1" dirty="0" smtClean="0">
                <a:solidFill>
                  <a:srgbClr val="E50071"/>
                </a:solidFill>
              </a:rPr>
              <a:t>Задачи российских производителей</a:t>
            </a:r>
            <a:endParaRPr lang="ru-RU" sz="3600" b="1" dirty="0">
              <a:solidFill>
                <a:srgbClr val="E50071"/>
              </a:solidFill>
            </a:endParaRPr>
          </a:p>
        </p:txBody>
      </p:sp>
      <p:pic>
        <p:nvPicPr>
          <p:cNvPr id="3076" name="Picture 4" descr="http://mtdata.ru/u18/photoD8AA/20113758206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79"/>
                    </a14:imgEffect>
                    <a14:imgEffect>
                      <a14:saturation sa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2063"/>
            <a:ext cx="5817140" cy="38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75801" y="2345308"/>
            <a:ext cx="6322979" cy="4019291"/>
          </a:xfrm>
        </p:spPr>
        <p:txBody>
          <a:bodyPr>
            <a:noAutofit/>
          </a:bodyPr>
          <a:lstStyle/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latin typeface="+mn-lt"/>
              </a:rPr>
              <a:t>Потратить минимум денег и времени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latin typeface="+mn-lt"/>
              </a:rPr>
              <a:t>Научиться прибыльно вести бизнес «в белую»</a:t>
            </a:r>
          </a:p>
          <a:p>
            <a:pPr marL="487695" indent="-487695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latin typeface="+mn-lt"/>
              </a:rPr>
              <a:t>Маркировать так, чтобы </a:t>
            </a:r>
            <a:r>
              <a:rPr lang="ru-RU" sz="2800" dirty="0" smtClean="0">
                <a:latin typeface="+mn-lt"/>
              </a:rPr>
              <a:t>не возможно было придраться</a:t>
            </a:r>
            <a:endParaRPr lang="ru-RU" sz="2800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48271" y="0"/>
            <a:ext cx="5778041" cy="8365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b" anchorCtr="0">
            <a:normAutofit/>
          </a:bodyPr>
          <a:lstStyle>
            <a:lvl1pPr marL="0" marR="0" lvl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3600">
                <a:solidFill>
                  <a:srgbClr val="E50071"/>
                </a:solidFill>
              </a:defRPr>
            </a:pPr>
            <a:r>
              <a:rPr lang="ru-RU" sz="3600" b="1" dirty="0" smtClean="0">
                <a:solidFill>
                  <a:srgbClr val="E50071"/>
                </a:solidFill>
              </a:rPr>
              <a:t>Задачи малого бизнеса</a:t>
            </a:r>
            <a:endParaRPr lang="ru-RU" sz="3600" b="1" dirty="0">
              <a:solidFill>
                <a:srgbClr val="E50071"/>
              </a:solidFill>
            </a:endParaRPr>
          </a:p>
        </p:txBody>
      </p:sp>
      <p:pic>
        <p:nvPicPr>
          <p:cNvPr id="1028" name="Picture 4" descr="https://primamedia.gcdn.co/f/big/1770/1769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8" y="2345308"/>
            <a:ext cx="5700410" cy="38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978401" y="4286558"/>
            <a:ext cx="197042" cy="6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defTabSz="97539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2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92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altLang="ru-RU" sz="192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9120" y="5560950"/>
            <a:ext cx="387434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67"/>
              </a:spcBef>
              <a:buClr>
                <a:schemeClr val="dk1"/>
              </a:buClr>
              <a:buSzPts val="2800"/>
            </a:pPr>
            <a:r>
              <a:rPr lang="ru-RU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Ждать готовых решений от «1С», «Клеверенс» и т.п.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5201" y="5557408"/>
            <a:ext cx="290028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Перестать продавать </a:t>
            </a:r>
            <a:r>
              <a:rPr lang="ru-RU" sz="256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маркируемые товары</a:t>
            </a:r>
            <a:endParaRPr lang="ru-RU" sz="25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96960" y="5557409"/>
            <a:ext cx="367114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Разрабатывать свою интеграцию </a:t>
            </a:r>
            <a:r>
              <a:rPr lang="en-US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5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256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 Маркировка</a:t>
            </a:r>
            <a:endParaRPr lang="ru-RU" sz="25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848271" y="0"/>
            <a:ext cx="5778041" cy="8365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b" anchorCtr="0">
            <a:normAutofit fontScale="92500"/>
          </a:bodyPr>
          <a:lstStyle>
            <a:lvl1pPr marL="0" marR="0" lvl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3600">
                <a:solidFill>
                  <a:srgbClr val="E50071"/>
                </a:solidFill>
              </a:defRPr>
            </a:pPr>
            <a:r>
              <a:rPr lang="ru-RU" sz="3600" b="1" dirty="0" smtClean="0">
                <a:solidFill>
                  <a:srgbClr val="E50071"/>
                </a:solidFill>
              </a:rPr>
              <a:t>Варианты решения задачи</a:t>
            </a:r>
            <a:endParaRPr lang="ru-RU" sz="3600" b="1" dirty="0">
              <a:solidFill>
                <a:srgbClr val="E50071"/>
              </a:solidFill>
            </a:endParaRPr>
          </a:p>
        </p:txBody>
      </p:sp>
      <p:pic>
        <p:nvPicPr>
          <p:cNvPr id="5124" name="Picture 4" descr="https://str.your-pictionary.com/A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9" y="3263532"/>
            <a:ext cx="2046052" cy="20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jobfilter.ru/uploaded_files/images/2018/02/06/603459/MZiTgtDGV6ceVIZ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22" y="3139620"/>
            <a:ext cx="2293876" cy="22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age.flaticon.com/icons/png/512/69/690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08" y="3404680"/>
            <a:ext cx="2152726" cy="21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786760" y="0"/>
            <a:ext cx="1021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rgbClr val="E50071"/>
                </a:solidFill>
              </a:rPr>
              <a:t>Ч</a:t>
            </a:r>
            <a:r>
              <a:rPr lang="ru-RU" sz="4400" b="1" dirty="0" smtClean="0">
                <a:solidFill>
                  <a:srgbClr val="E50071"/>
                </a:solidFill>
                <a:latin typeface="+mn-lt"/>
              </a:rPr>
              <a:t>то </a:t>
            </a:r>
            <a:r>
              <a:rPr lang="ru-RU" sz="4400" b="1" dirty="0" smtClean="0">
                <a:solidFill>
                  <a:srgbClr val="E50071"/>
                </a:solidFill>
              </a:rPr>
              <a:t>готового в</a:t>
            </a:r>
            <a:r>
              <a:rPr lang="ru-RU" sz="4400" b="1" dirty="0" smtClean="0">
                <a:solidFill>
                  <a:srgbClr val="E50071"/>
                </a:solidFill>
                <a:latin typeface="+mn-lt"/>
              </a:rPr>
              <a:t> </a:t>
            </a:r>
            <a:r>
              <a:rPr lang="ru-RU" sz="4400" b="1" dirty="0" smtClean="0">
                <a:solidFill>
                  <a:srgbClr val="E50071"/>
                </a:solidFill>
                <a:latin typeface="+mn-lt"/>
              </a:rPr>
              <a:t>1С?</a:t>
            </a:r>
            <a:endParaRPr lang="ru-RU" sz="4400" b="1" dirty="0">
              <a:solidFill>
                <a:srgbClr val="E5007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059" y="1011678"/>
            <a:ext cx="8425699" cy="59505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383" y="6962247"/>
            <a:ext cx="11673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1) Поддержка процессов агрегации обувной продукции (упаковка продукции в короба и </a:t>
            </a:r>
            <a:r>
              <a:rPr lang="ru-RU" sz="2000" dirty="0" err="1"/>
              <a:t>палеты</a:t>
            </a:r>
            <a:r>
              <a:rPr lang="ru-RU" sz="2000" dirty="0"/>
              <a:t>)</a:t>
            </a:r>
          </a:p>
          <a:p>
            <a:r>
              <a:rPr lang="ru-RU" sz="2000" dirty="0"/>
              <a:t>2) Ввод кодов маркировки обувной продукции в оборот</a:t>
            </a:r>
          </a:p>
          <a:p>
            <a:r>
              <a:rPr lang="ru-RU" sz="2000" dirty="0"/>
              <a:t>3) Эмиссия и нанесение кодов маркировки обувной продукции производителями</a:t>
            </a:r>
          </a:p>
          <a:p>
            <a:r>
              <a:rPr lang="ru-RU" sz="2000" dirty="0"/>
              <a:t>4) Применение электронного документооборота для приема и передачи сведений в ИС МП (обувь)</a:t>
            </a:r>
          </a:p>
          <a:p>
            <a:r>
              <a:rPr lang="ru-RU" sz="2000" dirty="0"/>
              <a:t>5) Прямой обмен сведениями о переходе права собственности с ИС МП (обувь)</a:t>
            </a:r>
          </a:p>
        </p:txBody>
      </p:sp>
    </p:spTree>
    <p:extLst>
      <p:ext uri="{BB962C8B-B14F-4D97-AF65-F5344CB8AC3E}">
        <p14:creationId xmlns:p14="http://schemas.microsoft.com/office/powerpoint/2010/main" val="2903525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733</Words>
  <Application>Microsoft Office PowerPoint</Application>
  <PresentationFormat>Произвольный</PresentationFormat>
  <Paragraphs>188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 arial</vt:lpstr>
      <vt:lpstr>Arial</vt:lpstr>
      <vt:lpstr>DecimaRound ☞</vt:lpstr>
      <vt:lpstr>DecimaRound-Bold ☞</vt:lpstr>
      <vt:lpstr>Franklin Gothic Book</vt:lpstr>
      <vt:lpstr>Gill Sans Light</vt:lpstr>
      <vt:lpstr>Helvetica</vt:lpstr>
      <vt:lpstr>Helvetica Neue</vt:lpstr>
      <vt:lpstr>Suisse Int'l Bold</vt:lpstr>
      <vt:lpstr>Sussie</vt:lpstr>
      <vt:lpstr>Times New Roman</vt:lpstr>
      <vt:lpstr>Тема Office</vt:lpstr>
      <vt:lpstr>Маркировка.  Опыт компании Первый БИТ.</vt:lpstr>
      <vt:lpstr>Международный интегратор эффективных ИТ-решений</vt:lpstr>
      <vt:lpstr>Основные 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Обязательная маркировка обуви  в 2019 году</dc:title>
  <dc:creator>Антон Власов</dc:creator>
  <cp:lastModifiedBy>Дмитрий Болтунов</cp:lastModifiedBy>
  <cp:revision>171</cp:revision>
  <dcterms:modified xsi:type="dcterms:W3CDTF">2019-11-13T12:21:21Z</dcterms:modified>
</cp:coreProperties>
</file>